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9"/>
  </p:notesMasterIdLst>
  <p:sldIdLst>
    <p:sldId id="256" r:id="rId2"/>
    <p:sldId id="260" r:id="rId3"/>
    <p:sldId id="261" r:id="rId4"/>
    <p:sldId id="259" r:id="rId5"/>
    <p:sldId id="258" r:id="rId6"/>
    <p:sldId id="262" r:id="rId7"/>
    <p:sldId id="265" r:id="rId8"/>
    <p:sldId id="263" r:id="rId9"/>
    <p:sldId id="270" r:id="rId10"/>
    <p:sldId id="271" r:id="rId11"/>
    <p:sldId id="264" r:id="rId12"/>
    <p:sldId id="267" r:id="rId13"/>
    <p:sldId id="268" r:id="rId14"/>
    <p:sldId id="269" r:id="rId15"/>
    <p:sldId id="272" r:id="rId16"/>
    <p:sldId id="276" r:id="rId17"/>
    <p:sldId id="280" r:id="rId18"/>
    <p:sldId id="279" r:id="rId19"/>
    <p:sldId id="281" r:id="rId20"/>
    <p:sldId id="273" r:id="rId21"/>
    <p:sldId id="275" r:id="rId22"/>
    <p:sldId id="274" r:id="rId23"/>
    <p:sldId id="266" r:id="rId24"/>
    <p:sldId id="277" r:id="rId25"/>
    <p:sldId id="283" r:id="rId26"/>
    <p:sldId id="282" r:id="rId27"/>
    <p:sldId id="27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0F92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114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5C79B6-22EF-409A-8F5C-9D9BE4AE9A3F}" type="datetimeFigureOut">
              <a:rPr lang="fr-FR" smtClean="0"/>
              <a:t>03/03/2018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564BA-DBE7-429C-A55E-8B393CA6EB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8919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564BA-DBE7-429C-A55E-8B393CA6EB7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7342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3/3/2018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54955" y="0"/>
            <a:ext cx="8825658" cy="3329581"/>
          </a:xfrm>
        </p:spPr>
        <p:txBody>
          <a:bodyPr/>
          <a:lstStyle/>
          <a:p>
            <a:r>
              <a:rPr lang="fr-FR" dirty="0" smtClean="0"/>
              <a:t>Le collage du bois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4954" y="4011836"/>
            <a:ext cx="9817845" cy="861420"/>
          </a:xfrm>
        </p:spPr>
        <p:txBody>
          <a:bodyPr>
            <a:normAutofit fontScale="40000" lnSpcReduction="20000"/>
          </a:bodyPr>
          <a:lstStyle/>
          <a:p>
            <a:r>
              <a:rPr lang="fr-FR" sz="7000" b="1" dirty="0" smtClean="0">
                <a:solidFill>
                  <a:schemeClr val="tx1"/>
                </a:solidFill>
              </a:rPr>
              <a:t>Avec des colles synthétiques</a:t>
            </a:r>
            <a:r>
              <a:rPr lang="fr-FR" sz="3800" dirty="0" smtClean="0">
                <a:solidFill>
                  <a:schemeClr val="tx1"/>
                </a:solidFill>
              </a:rPr>
              <a:t/>
            </a:r>
            <a:br>
              <a:rPr lang="fr-FR" sz="3800" dirty="0" smtClean="0">
                <a:solidFill>
                  <a:schemeClr val="tx1"/>
                </a:solidFill>
              </a:rPr>
            </a:br>
            <a:r>
              <a:rPr lang="fr-FR" sz="2800" dirty="0" smtClean="0">
                <a:solidFill>
                  <a:schemeClr val="tx1"/>
                </a:solidFill>
              </a:rPr>
              <a:t/>
            </a:r>
            <a:br>
              <a:rPr lang="fr-FR" sz="2800" dirty="0" smtClean="0">
                <a:solidFill>
                  <a:schemeClr val="tx1"/>
                </a:solidFill>
              </a:rPr>
            </a:br>
            <a:r>
              <a:rPr lang="fr-FR" sz="3400" dirty="0" smtClean="0">
                <a:solidFill>
                  <a:schemeClr val="tx1"/>
                </a:solidFill>
                <a:latin typeface="Castellar" panose="020A0402060406010301" pitchFamily="18" charset="0"/>
              </a:rPr>
              <a:t>                                                                                    </a:t>
            </a:r>
            <a:r>
              <a:rPr lang="fr-FR" sz="5100" b="1" dirty="0" smtClean="0">
                <a:solidFill>
                  <a:srgbClr val="0000FF"/>
                </a:solidFill>
                <a:latin typeface="Castellar" panose="020A0402060406010301" pitchFamily="18" charset="0"/>
              </a:rPr>
              <a:t>par Gérard Nourigat</a:t>
            </a:r>
            <a:r>
              <a:rPr lang="fr-FR" sz="5100" dirty="0" smtClean="0">
                <a:solidFill>
                  <a:srgbClr val="0000FF"/>
                </a:solidFill>
                <a:latin typeface="Castellar" panose="020A0402060406010301" pitchFamily="18" charset="0"/>
              </a:rPr>
              <a:t> </a:t>
            </a:r>
            <a:endParaRPr lang="fr-FR" sz="5100" dirty="0">
              <a:solidFill>
                <a:srgbClr val="0000FF"/>
              </a:solidFill>
              <a:latin typeface="Castellar" panose="020A0402060406010301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29340" y="6177516"/>
            <a:ext cx="10281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Merci au CIRAD et au CTBA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80588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5305647" cy="304806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0913"/>
            <a:ext cx="3817088" cy="38170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3199" y="1791752"/>
            <a:ext cx="7728801" cy="506624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443870" y="297712"/>
            <a:ext cx="4072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 smtClean="0">
                <a:latin typeface="Dutch801 XBd BT" panose="02020903060505020304" pitchFamily="18" charset="0"/>
              </a:rPr>
              <a:t>Racloirs</a:t>
            </a:r>
            <a:endParaRPr lang="fr-FR" sz="4400" dirty="0">
              <a:latin typeface="Dutch801 XBd BT" panose="0202090306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15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Mes colles préférées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z="2800" dirty="0" smtClean="0"/>
              <a:t>Vinylique ou aliphatique</a:t>
            </a:r>
            <a:br>
              <a:rPr lang="fr-FR" sz="2800" dirty="0" smtClean="0"/>
            </a:br>
            <a:endParaRPr lang="fr-FR" sz="2800" dirty="0" smtClean="0"/>
          </a:p>
          <a:p>
            <a:r>
              <a:rPr lang="fr-FR" sz="2800" dirty="0" err="1" smtClean="0"/>
              <a:t>Polyurétnane</a:t>
            </a:r>
            <a:r>
              <a:rPr lang="fr-FR" sz="2800" dirty="0" smtClean="0"/>
              <a:t> = proscrite chez moi !</a:t>
            </a:r>
            <a:br>
              <a:rPr lang="fr-FR" sz="2800" dirty="0" smtClean="0"/>
            </a:br>
            <a:endParaRPr lang="fr-FR" sz="2800" dirty="0" smtClean="0"/>
          </a:p>
          <a:p>
            <a:r>
              <a:rPr lang="fr-FR" sz="2800" dirty="0" smtClean="0"/>
              <a:t>Urée-Formol</a:t>
            </a:r>
            <a:br>
              <a:rPr lang="fr-FR" sz="2800" dirty="0" smtClean="0"/>
            </a:br>
            <a:endParaRPr lang="fr-FR" sz="2800" dirty="0" smtClean="0"/>
          </a:p>
          <a:p>
            <a:r>
              <a:rPr lang="fr-FR" sz="2800" dirty="0" smtClean="0"/>
              <a:t>Epoxy</a:t>
            </a:r>
            <a:br>
              <a:rPr lang="fr-FR" sz="2800" dirty="0" smtClean="0"/>
            </a:br>
            <a:endParaRPr lang="fr-FR" sz="2800" dirty="0" smtClean="0"/>
          </a:p>
          <a:p>
            <a:r>
              <a:rPr lang="fr-FR" sz="2800" dirty="0" smtClean="0"/>
              <a:t>Cyanoacrylate</a:t>
            </a:r>
            <a:endParaRPr lang="fr-FR" sz="2800" dirty="0"/>
          </a:p>
        </p:txBody>
      </p:sp>
      <p:sp>
        <p:nvSpPr>
          <p:cNvPr id="4" name="Flèche vers le bas 3"/>
          <p:cNvSpPr/>
          <p:nvPr/>
        </p:nvSpPr>
        <p:spPr>
          <a:xfrm>
            <a:off x="404037" y="2137144"/>
            <a:ext cx="372140" cy="392341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63566" y="6155681"/>
            <a:ext cx="281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Prix croissant</a:t>
            </a:r>
            <a:endParaRPr lang="fr-F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22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Colle vinylique basique </a:t>
            </a:r>
            <a:r>
              <a:rPr lang="fr-FR" dirty="0" err="1" smtClean="0"/>
              <a:t>Bostik</a:t>
            </a:r>
            <a:r>
              <a:rPr lang="fr-FR" dirty="0" smtClean="0"/>
              <a:t> R22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z="2800" dirty="0" smtClean="0">
                <a:latin typeface="Dutch801 XBd BT" panose="02020903060505020304" pitchFamily="18" charset="0"/>
              </a:rPr>
              <a:t>Classification D1 – 200 g/m²</a:t>
            </a:r>
          </a:p>
          <a:p>
            <a:r>
              <a:rPr lang="fr-FR" sz="2800" dirty="0" smtClean="0">
                <a:latin typeface="Dutch801 XBd BT" panose="02020903060505020304" pitchFamily="18" charset="0"/>
              </a:rPr>
              <a:t>Prise lente – temps ouvert important 20 </a:t>
            </a:r>
            <a:r>
              <a:rPr lang="fr-FR" sz="2800" dirty="0" smtClean="0">
                <a:latin typeface="Dutch801 XBd BT" panose="02020903060505020304" pitchFamily="18" charset="0"/>
                <a:sym typeface="Symbol" panose="05050102010706020507" pitchFamily="18" charset="2"/>
              </a:rPr>
              <a:t></a:t>
            </a:r>
            <a:r>
              <a:rPr lang="fr-FR" sz="2800" dirty="0" smtClean="0">
                <a:latin typeface="Dutch801 XBd BT" panose="02020903060505020304" pitchFamily="18" charset="0"/>
              </a:rPr>
              <a:t> à 20°C</a:t>
            </a:r>
          </a:p>
          <a:p>
            <a:r>
              <a:rPr lang="fr-FR" sz="2800" dirty="0" smtClean="0">
                <a:latin typeface="Dutch801 XBd BT" panose="02020903060505020304" pitchFamily="18" charset="0"/>
              </a:rPr>
              <a:t>Conditionnement (conservation 18 mois)</a:t>
            </a:r>
            <a:br>
              <a:rPr lang="fr-FR" sz="2800" dirty="0" smtClean="0">
                <a:latin typeface="Dutch801 XBd BT" panose="02020903060505020304" pitchFamily="18" charset="0"/>
              </a:rPr>
            </a:br>
            <a:r>
              <a:rPr lang="fr-FR" sz="2800" dirty="0" smtClean="0">
                <a:latin typeface="Dutch801 XBd BT" panose="02020903060505020304" pitchFamily="18" charset="0"/>
              </a:rPr>
              <a:t>Biberons 250 et 750g – seau 5 Kg 21€</a:t>
            </a:r>
          </a:p>
          <a:p>
            <a:r>
              <a:rPr lang="fr-FR" sz="2800" dirty="0" smtClean="0">
                <a:latin typeface="Dutch801 XBd BT" panose="02020903060505020304" pitchFamily="18" charset="0"/>
              </a:rPr>
              <a:t>Temps de pressage 90</a:t>
            </a:r>
            <a:r>
              <a:rPr lang="fr-FR" sz="2800" dirty="0">
                <a:latin typeface="Dutch801 XBd BT" panose="02020903060505020304" pitchFamily="18" charset="0"/>
              </a:rPr>
              <a:t> </a:t>
            </a:r>
            <a:r>
              <a:rPr lang="fr-FR" sz="2800" dirty="0" smtClean="0">
                <a:latin typeface="Dutch801 XBd BT" panose="02020903060505020304" pitchFamily="18" charset="0"/>
              </a:rPr>
              <a:t> </a:t>
            </a:r>
            <a:r>
              <a:rPr lang="fr-FR" sz="2800" dirty="0" smtClean="0">
                <a:latin typeface="Dutch801 XBd BT" panose="02020903060505020304" pitchFamily="18" charset="0"/>
                <a:sym typeface="Symbol" panose="05050102010706020507" pitchFamily="18" charset="2"/>
              </a:rPr>
              <a:t> pour bois durs</a:t>
            </a:r>
          </a:p>
          <a:p>
            <a:r>
              <a:rPr lang="fr-FR" sz="2800" dirty="0" smtClean="0">
                <a:latin typeface="Dutch801 XBd BT" panose="02020903060505020304" pitchFamily="18" charset="0"/>
                <a:sym typeface="Symbol" panose="05050102010706020507" pitchFamily="18" charset="2"/>
              </a:rPr>
              <a:t>Température d’utilisation 10°C minimum</a:t>
            </a:r>
          </a:p>
          <a:p>
            <a:r>
              <a:rPr lang="fr-FR" sz="2800" dirty="0" smtClean="0">
                <a:latin typeface="Dutch801 XBd BT" panose="02020903060505020304" pitchFamily="18" charset="0"/>
                <a:sym typeface="Symbol" panose="05050102010706020507" pitchFamily="18" charset="2"/>
              </a:rPr>
              <a:t>Joints minces &lt; 2/10</a:t>
            </a:r>
            <a:r>
              <a:rPr lang="fr-FR" sz="2800" baseline="30000" dirty="0" smtClean="0">
                <a:latin typeface="Dutch801 XBd BT" panose="02020903060505020304" pitchFamily="18" charset="0"/>
                <a:sym typeface="Symbol" panose="05050102010706020507" pitchFamily="18" charset="2"/>
              </a:rPr>
              <a:t>ème</a:t>
            </a:r>
            <a:r>
              <a:rPr lang="fr-FR" sz="2800" dirty="0" smtClean="0">
                <a:latin typeface="Dutch801 XBd BT" panose="02020903060505020304" pitchFamily="18" charset="0"/>
                <a:sym typeface="Symbol" panose="05050102010706020507" pitchFamily="18" charset="2"/>
              </a:rPr>
              <a:t> de mm</a:t>
            </a:r>
          </a:p>
          <a:p>
            <a:r>
              <a:rPr lang="fr-FR" sz="2800" dirty="0" smtClean="0">
                <a:latin typeface="Dutch801 XBd BT" panose="02020903060505020304" pitchFamily="18" charset="0"/>
                <a:sym typeface="Symbol" panose="05050102010706020507" pitchFamily="18" charset="2"/>
              </a:rPr>
              <a:t>Nettoyage à l’eau tiède</a:t>
            </a:r>
            <a:endParaRPr lang="fr-FR" sz="2800" dirty="0">
              <a:latin typeface="Dutch801 XBd BT" panose="020209030605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333" y="3838952"/>
            <a:ext cx="3466667" cy="30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7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Colle vinylique </a:t>
            </a:r>
            <a:r>
              <a:rPr lang="fr-FR" dirty="0" err="1" smtClean="0"/>
              <a:t>Kleiberit</a:t>
            </a:r>
            <a:r>
              <a:rPr lang="fr-FR" dirty="0" smtClean="0"/>
              <a:t> D303.0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03313" y="2052918"/>
            <a:ext cx="8455358" cy="4195481"/>
          </a:xfrm>
        </p:spPr>
        <p:txBody>
          <a:bodyPr/>
          <a:lstStyle/>
          <a:p>
            <a:r>
              <a:rPr lang="fr-FR" dirty="0">
                <a:latin typeface="Dutch801 XBd BT" panose="02020903060505020304" pitchFamily="18" charset="0"/>
              </a:rPr>
              <a:t>Historiquement, la 1ère colle pour bois gras – collage des fenêtres</a:t>
            </a:r>
          </a:p>
          <a:p>
            <a:r>
              <a:rPr lang="fr-FR" dirty="0">
                <a:latin typeface="Dutch801 XBd BT" panose="02020903060505020304" pitchFamily="18" charset="0"/>
              </a:rPr>
              <a:t>Classification D3 </a:t>
            </a:r>
            <a:r>
              <a:rPr lang="fr-FR" dirty="0" smtClean="0">
                <a:latin typeface="Dutch801 XBd BT" panose="02020903060505020304" pitchFamily="18" charset="0"/>
              </a:rPr>
              <a:t>et </a:t>
            </a:r>
            <a:r>
              <a:rPr lang="fr-FR" dirty="0">
                <a:latin typeface="Dutch801 XBd BT" panose="02020903060505020304" pitchFamily="18" charset="0"/>
              </a:rPr>
              <a:t>D4 avec additif 303.5 (24h)</a:t>
            </a:r>
          </a:p>
          <a:p>
            <a:r>
              <a:rPr lang="fr-FR" dirty="0">
                <a:latin typeface="Dutch801 XBd BT" panose="02020903060505020304" pitchFamily="18" charset="0"/>
              </a:rPr>
              <a:t>Prise lente – temps ouvert </a:t>
            </a:r>
            <a:r>
              <a:rPr lang="fr-FR" dirty="0" smtClean="0">
                <a:latin typeface="Dutch801 XBd BT" panose="02020903060505020304" pitchFamily="18" charset="0"/>
              </a:rPr>
              <a:t>10 </a:t>
            </a:r>
            <a:r>
              <a:rPr lang="fr-FR" dirty="0">
                <a:latin typeface="Dutch801 XBd BT" panose="02020903060505020304" pitchFamily="18" charset="0"/>
                <a:sym typeface="Symbol" panose="05050102010706020507" pitchFamily="18" charset="2"/>
              </a:rPr>
              <a:t></a:t>
            </a:r>
            <a:r>
              <a:rPr lang="fr-FR" dirty="0">
                <a:latin typeface="Dutch801 XBd BT" panose="02020903060505020304" pitchFamily="18" charset="0"/>
              </a:rPr>
              <a:t> à 20°C</a:t>
            </a:r>
          </a:p>
          <a:p>
            <a:r>
              <a:rPr lang="fr-FR" dirty="0">
                <a:latin typeface="Dutch801 XBd BT" panose="02020903060505020304" pitchFamily="18" charset="0"/>
              </a:rPr>
              <a:t>Conditionnement (conservation 18 mois)</a:t>
            </a:r>
            <a:br>
              <a:rPr lang="fr-FR" dirty="0">
                <a:latin typeface="Dutch801 XBd BT" panose="02020903060505020304" pitchFamily="18" charset="0"/>
              </a:rPr>
            </a:br>
            <a:r>
              <a:rPr lang="fr-FR" dirty="0">
                <a:latin typeface="Dutch801 XBd BT" panose="02020903060505020304" pitchFamily="18" charset="0"/>
              </a:rPr>
              <a:t>Biberons </a:t>
            </a:r>
            <a:r>
              <a:rPr lang="fr-FR" dirty="0" smtClean="0">
                <a:latin typeface="Dutch801 XBd BT" panose="02020903060505020304" pitchFamily="18" charset="0"/>
              </a:rPr>
              <a:t>500g 6€81 </a:t>
            </a:r>
            <a:r>
              <a:rPr lang="fr-FR" dirty="0">
                <a:latin typeface="Dutch801 XBd BT" panose="02020903060505020304" pitchFamily="18" charset="0"/>
              </a:rPr>
              <a:t>– seau </a:t>
            </a:r>
            <a:r>
              <a:rPr lang="fr-FR" dirty="0" smtClean="0">
                <a:latin typeface="Dutch801 XBd BT" panose="02020903060505020304" pitchFamily="18" charset="0"/>
              </a:rPr>
              <a:t>4,5 </a:t>
            </a:r>
            <a:r>
              <a:rPr lang="fr-FR" dirty="0">
                <a:latin typeface="Dutch801 XBd BT" panose="02020903060505020304" pitchFamily="18" charset="0"/>
              </a:rPr>
              <a:t>Kg </a:t>
            </a:r>
            <a:r>
              <a:rPr lang="fr-FR" dirty="0" smtClean="0">
                <a:latin typeface="Dutch801 XBd BT" panose="02020903060505020304" pitchFamily="18" charset="0"/>
              </a:rPr>
              <a:t>31€</a:t>
            </a:r>
          </a:p>
          <a:p>
            <a:r>
              <a:rPr lang="fr-FR" dirty="0" smtClean="0">
                <a:latin typeface="Dutch801 XBd BT" panose="02020903060505020304" pitchFamily="18" charset="0"/>
              </a:rPr>
              <a:t>Humidité des bois entre 8 et 14%</a:t>
            </a:r>
            <a:endParaRPr lang="fr-FR" dirty="0">
              <a:latin typeface="Dutch801 XBd BT" panose="02020903060505020304" pitchFamily="18" charset="0"/>
            </a:endParaRPr>
          </a:p>
          <a:p>
            <a:r>
              <a:rPr lang="fr-FR" dirty="0">
                <a:latin typeface="Dutch801 XBd BT" panose="02020903060505020304" pitchFamily="18" charset="0"/>
              </a:rPr>
              <a:t>Temps de pressage </a:t>
            </a:r>
            <a:r>
              <a:rPr lang="fr-FR" dirty="0" smtClean="0">
                <a:latin typeface="Dutch801 XBd BT" panose="02020903060505020304" pitchFamily="18" charset="0"/>
              </a:rPr>
              <a:t>20  </a:t>
            </a:r>
            <a:r>
              <a:rPr lang="fr-FR" dirty="0">
                <a:latin typeface="Dutch801 XBd BT" panose="02020903060505020304" pitchFamily="18" charset="0"/>
                <a:sym typeface="Symbol" panose="05050102010706020507" pitchFamily="18" charset="2"/>
              </a:rPr>
              <a:t> pour bois </a:t>
            </a:r>
            <a:r>
              <a:rPr lang="fr-FR" dirty="0" smtClean="0">
                <a:latin typeface="Dutch801 XBd BT" panose="02020903060505020304" pitchFamily="18" charset="0"/>
                <a:sym typeface="Symbol" panose="05050102010706020507" pitchFamily="18" charset="2"/>
              </a:rPr>
              <a:t>durs à 20°C</a:t>
            </a:r>
            <a:endParaRPr lang="fr-FR" dirty="0">
              <a:latin typeface="Dutch801 XBd BT" panose="02020903060505020304" pitchFamily="18" charset="0"/>
              <a:sym typeface="Symbol" panose="05050102010706020507" pitchFamily="18" charset="2"/>
            </a:endParaRPr>
          </a:p>
          <a:p>
            <a:r>
              <a:rPr lang="fr-FR" dirty="0">
                <a:latin typeface="Dutch801 XBd BT" panose="02020903060505020304" pitchFamily="18" charset="0"/>
                <a:sym typeface="Symbol" panose="05050102010706020507" pitchFamily="18" charset="2"/>
              </a:rPr>
              <a:t>Température d’utilisation 10°C minimum</a:t>
            </a:r>
          </a:p>
          <a:p>
            <a:r>
              <a:rPr lang="fr-FR" dirty="0">
                <a:latin typeface="Dutch801 XBd BT" panose="02020903060505020304" pitchFamily="18" charset="0"/>
                <a:sym typeface="Symbol" panose="05050102010706020507" pitchFamily="18" charset="2"/>
              </a:rPr>
              <a:t>Joints minces &lt; 2/10</a:t>
            </a:r>
            <a:r>
              <a:rPr lang="fr-FR" baseline="30000" dirty="0">
                <a:latin typeface="Dutch801 XBd BT" panose="02020903060505020304" pitchFamily="18" charset="0"/>
                <a:sym typeface="Symbol" panose="05050102010706020507" pitchFamily="18" charset="2"/>
              </a:rPr>
              <a:t>ème</a:t>
            </a:r>
            <a:r>
              <a:rPr lang="fr-FR" dirty="0">
                <a:latin typeface="Dutch801 XBd BT" panose="02020903060505020304" pitchFamily="18" charset="0"/>
                <a:sym typeface="Symbol" panose="05050102010706020507" pitchFamily="18" charset="2"/>
              </a:rPr>
              <a:t> de mm</a:t>
            </a:r>
          </a:p>
          <a:p>
            <a:r>
              <a:rPr lang="fr-FR" dirty="0">
                <a:latin typeface="Dutch801 XBd BT" panose="02020903060505020304" pitchFamily="18" charset="0"/>
                <a:sym typeface="Symbol" panose="05050102010706020507" pitchFamily="18" charset="2"/>
              </a:rPr>
              <a:t>Nettoyage à l’eau </a:t>
            </a:r>
            <a:r>
              <a:rPr lang="fr-FR" dirty="0" smtClean="0">
                <a:latin typeface="Dutch801 XBd BT" panose="02020903060505020304" pitchFamily="18" charset="0"/>
                <a:sym typeface="Symbol" panose="05050102010706020507" pitchFamily="18" charset="2"/>
              </a:rPr>
              <a:t>ou raclage à 1heure </a:t>
            </a:r>
            <a:endParaRPr lang="fr-FR" dirty="0">
              <a:latin typeface="Dutch801 XBd BT" panose="02020903060505020304" pitchFamily="18" charset="0"/>
            </a:endParaRP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5108" y="1307805"/>
            <a:ext cx="1856892" cy="555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1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Colle aliphatique </a:t>
            </a:r>
            <a:r>
              <a:rPr lang="fr-FR" dirty="0" err="1" smtClean="0"/>
              <a:t>Titebond</a:t>
            </a:r>
            <a:r>
              <a:rPr lang="fr-FR" dirty="0" smtClean="0"/>
              <a:t> 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03313" y="2052918"/>
            <a:ext cx="6254417" cy="4195481"/>
          </a:xfrm>
        </p:spPr>
        <p:txBody>
          <a:bodyPr/>
          <a:lstStyle/>
          <a:p>
            <a:r>
              <a:rPr lang="fr-FR" dirty="0" smtClean="0">
                <a:latin typeface="Dutch801 XBd BT" panose="02020903060505020304" pitchFamily="18" charset="0"/>
              </a:rPr>
              <a:t>Classification </a:t>
            </a:r>
            <a:r>
              <a:rPr lang="fr-FR" dirty="0">
                <a:latin typeface="Dutch801 XBd BT" panose="02020903060505020304" pitchFamily="18" charset="0"/>
              </a:rPr>
              <a:t>D3  </a:t>
            </a:r>
            <a:r>
              <a:rPr lang="fr-FR" dirty="0" smtClean="0">
                <a:latin typeface="Dutch801 XBd BT" panose="02020903060505020304" pitchFamily="18" charset="0"/>
              </a:rPr>
              <a:t>utilisable en extérieur</a:t>
            </a:r>
            <a:endParaRPr lang="fr-FR" dirty="0">
              <a:latin typeface="Dutch801 XBd BT" panose="02020903060505020304" pitchFamily="18" charset="0"/>
            </a:endParaRPr>
          </a:p>
          <a:p>
            <a:r>
              <a:rPr lang="fr-FR" dirty="0">
                <a:latin typeface="Dutch801 XBd BT" panose="02020903060505020304" pitchFamily="18" charset="0"/>
              </a:rPr>
              <a:t>Prise lente – temps ouvert </a:t>
            </a:r>
            <a:r>
              <a:rPr lang="fr-FR" dirty="0" smtClean="0">
                <a:latin typeface="Dutch801 XBd BT" panose="02020903060505020304" pitchFamily="18" charset="0"/>
              </a:rPr>
              <a:t>5 </a:t>
            </a:r>
            <a:r>
              <a:rPr lang="fr-FR" dirty="0">
                <a:latin typeface="Dutch801 XBd BT" panose="02020903060505020304" pitchFamily="18" charset="0"/>
                <a:sym typeface="Symbol" panose="05050102010706020507" pitchFamily="18" charset="2"/>
              </a:rPr>
              <a:t></a:t>
            </a:r>
            <a:r>
              <a:rPr lang="fr-FR" dirty="0">
                <a:latin typeface="Dutch801 XBd BT" panose="02020903060505020304" pitchFamily="18" charset="0"/>
              </a:rPr>
              <a:t> à 20°C</a:t>
            </a:r>
          </a:p>
          <a:p>
            <a:r>
              <a:rPr lang="fr-FR" dirty="0" smtClean="0">
                <a:latin typeface="Dutch801 XBd BT" panose="02020903060505020304" pitchFamily="18" charset="0"/>
              </a:rPr>
              <a:t>Résine aliphatique – joint renforcé</a:t>
            </a:r>
            <a:br>
              <a:rPr lang="fr-FR" dirty="0" smtClean="0">
                <a:latin typeface="Dutch801 XBd BT" panose="02020903060505020304" pitchFamily="18" charset="0"/>
              </a:rPr>
            </a:br>
            <a:r>
              <a:rPr lang="fr-FR" dirty="0" smtClean="0">
                <a:latin typeface="Dutch801 XBd BT" panose="02020903060505020304" pitchFamily="18" charset="0"/>
              </a:rPr>
              <a:t>couleur marron clair</a:t>
            </a:r>
            <a:endParaRPr lang="fr-FR" dirty="0">
              <a:latin typeface="Dutch801 XBd BT" panose="02020903060505020304" pitchFamily="18" charset="0"/>
              <a:sym typeface="Symbol" panose="05050102010706020507" pitchFamily="18" charset="2"/>
            </a:endParaRPr>
          </a:p>
          <a:p>
            <a:r>
              <a:rPr lang="fr-FR" dirty="0" smtClean="0">
                <a:latin typeface="Dutch801 XBd BT" panose="02020903060505020304" pitchFamily="18" charset="0"/>
                <a:sym typeface="Symbol" panose="05050102010706020507" pitchFamily="18" charset="2"/>
              </a:rPr>
              <a:t>Temps de pressage réduit 1</a:t>
            </a:r>
            <a:r>
              <a:rPr lang="fr-FR" dirty="0" smtClean="0">
                <a:latin typeface="Dutch801 XBd BT" panose="02020903060505020304" pitchFamily="18" charset="0"/>
              </a:rPr>
              <a:t>5 </a:t>
            </a:r>
            <a:r>
              <a:rPr lang="fr-FR" dirty="0">
                <a:latin typeface="Dutch801 XBd BT" panose="02020903060505020304" pitchFamily="18" charset="0"/>
                <a:sym typeface="Symbol" panose="05050102010706020507" pitchFamily="18" charset="2"/>
              </a:rPr>
              <a:t></a:t>
            </a:r>
            <a:endParaRPr lang="fr-FR" dirty="0" smtClean="0">
              <a:latin typeface="Dutch801 XBd BT" panose="02020903060505020304" pitchFamily="18" charset="0"/>
              <a:sym typeface="Symbol" panose="05050102010706020507" pitchFamily="18" charset="2"/>
            </a:endParaRPr>
          </a:p>
          <a:p>
            <a:r>
              <a:rPr lang="fr-FR" dirty="0" smtClean="0">
                <a:latin typeface="Dutch801 XBd BT" panose="02020903060505020304" pitchFamily="18" charset="0"/>
                <a:sym typeface="Symbol" panose="05050102010706020507" pitchFamily="18" charset="2"/>
              </a:rPr>
              <a:t>Température </a:t>
            </a:r>
            <a:r>
              <a:rPr lang="fr-FR" dirty="0">
                <a:latin typeface="Dutch801 XBd BT" panose="02020903060505020304" pitchFamily="18" charset="0"/>
                <a:sym typeface="Symbol" panose="05050102010706020507" pitchFamily="18" charset="2"/>
              </a:rPr>
              <a:t>d’utilisation </a:t>
            </a:r>
            <a:r>
              <a:rPr lang="fr-FR" dirty="0" smtClean="0">
                <a:latin typeface="Dutch801 XBd BT" panose="02020903060505020304" pitchFamily="18" charset="0"/>
                <a:sym typeface="Symbol" panose="05050102010706020507" pitchFamily="18" charset="2"/>
              </a:rPr>
              <a:t>12°C </a:t>
            </a:r>
            <a:r>
              <a:rPr lang="fr-FR" dirty="0">
                <a:latin typeface="Dutch801 XBd BT" panose="02020903060505020304" pitchFamily="18" charset="0"/>
                <a:sym typeface="Symbol" panose="05050102010706020507" pitchFamily="18" charset="2"/>
              </a:rPr>
              <a:t>minimum</a:t>
            </a:r>
          </a:p>
          <a:p>
            <a:r>
              <a:rPr lang="fr-FR" dirty="0">
                <a:latin typeface="Dutch801 XBd BT" panose="02020903060505020304" pitchFamily="18" charset="0"/>
                <a:sym typeface="Symbol" panose="05050102010706020507" pitchFamily="18" charset="2"/>
              </a:rPr>
              <a:t>Joints minces &lt; 2/10</a:t>
            </a:r>
            <a:r>
              <a:rPr lang="fr-FR" baseline="30000" dirty="0">
                <a:latin typeface="Dutch801 XBd BT" panose="02020903060505020304" pitchFamily="18" charset="0"/>
                <a:sym typeface="Symbol" panose="05050102010706020507" pitchFamily="18" charset="2"/>
              </a:rPr>
              <a:t>ème</a:t>
            </a:r>
            <a:r>
              <a:rPr lang="fr-FR" dirty="0">
                <a:latin typeface="Dutch801 XBd BT" panose="02020903060505020304" pitchFamily="18" charset="0"/>
                <a:sym typeface="Symbol" panose="05050102010706020507" pitchFamily="18" charset="2"/>
              </a:rPr>
              <a:t> de mm</a:t>
            </a:r>
          </a:p>
          <a:p>
            <a:r>
              <a:rPr lang="fr-FR" dirty="0" smtClean="0">
                <a:latin typeface="Dutch801 XBd BT" panose="02020903060505020304" pitchFamily="18" charset="0"/>
                <a:sym typeface="Symbol" panose="05050102010706020507" pitchFamily="18" charset="2"/>
              </a:rPr>
              <a:t>Raclage à 30 minutes</a:t>
            </a:r>
          </a:p>
          <a:p>
            <a:r>
              <a:rPr lang="fr-FR" dirty="0" smtClean="0">
                <a:latin typeface="Dutch801 XBd BT" panose="02020903060505020304" pitchFamily="18" charset="0"/>
                <a:sym typeface="Symbol" panose="05050102010706020507" pitchFamily="18" charset="2"/>
              </a:rPr>
              <a:t>Agréée FDA pour contact alimentaire </a:t>
            </a:r>
            <a:endParaRPr lang="fr-FR" dirty="0">
              <a:latin typeface="Dutch801 XBd BT" panose="02020903060505020304" pitchFamily="18" charset="0"/>
            </a:endParaRP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4335" y="1272133"/>
            <a:ext cx="1697665" cy="558586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910" y="1272133"/>
            <a:ext cx="3052814" cy="558057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846828" y="2923953"/>
            <a:ext cx="1360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3,8L 52€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475724" y="1437749"/>
            <a:ext cx="829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470ml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1440633" y="1626781"/>
            <a:ext cx="75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11€</a:t>
            </a:r>
            <a:endParaRPr lang="fr-FR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6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026" y="1309606"/>
            <a:ext cx="2309974" cy="554839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163" y="1329871"/>
            <a:ext cx="2961096" cy="552812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Colle aliphatique </a:t>
            </a:r>
            <a:r>
              <a:rPr lang="fr-FR" dirty="0" err="1" smtClean="0"/>
              <a:t>Titebond</a:t>
            </a:r>
            <a:r>
              <a:rPr lang="fr-FR" dirty="0" smtClean="0"/>
              <a:t> III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03313" y="2052918"/>
            <a:ext cx="6254417" cy="4195481"/>
          </a:xfrm>
        </p:spPr>
        <p:txBody>
          <a:bodyPr/>
          <a:lstStyle/>
          <a:p>
            <a:r>
              <a:rPr lang="fr-FR" dirty="0" smtClean="0">
                <a:latin typeface="Dutch801 XBd BT" panose="02020903060505020304" pitchFamily="18" charset="0"/>
              </a:rPr>
              <a:t>Classification </a:t>
            </a:r>
            <a:r>
              <a:rPr lang="fr-FR" dirty="0">
                <a:latin typeface="Dutch801 XBd BT" panose="02020903060505020304" pitchFamily="18" charset="0"/>
              </a:rPr>
              <a:t>D3  </a:t>
            </a:r>
            <a:r>
              <a:rPr lang="fr-FR" dirty="0" smtClean="0">
                <a:latin typeface="Dutch801 XBd BT" panose="02020903060505020304" pitchFamily="18" charset="0"/>
              </a:rPr>
              <a:t>utilisable en extérieur</a:t>
            </a:r>
            <a:endParaRPr lang="fr-FR" dirty="0">
              <a:latin typeface="Dutch801 XBd BT" panose="02020903060505020304" pitchFamily="18" charset="0"/>
            </a:endParaRPr>
          </a:p>
          <a:p>
            <a:r>
              <a:rPr lang="fr-FR" dirty="0">
                <a:latin typeface="Dutch801 XBd BT" panose="02020903060505020304" pitchFamily="18" charset="0"/>
              </a:rPr>
              <a:t>Prise lente – temps ouvert </a:t>
            </a:r>
            <a:r>
              <a:rPr lang="fr-FR" dirty="0" smtClean="0">
                <a:latin typeface="Dutch801 XBd BT" panose="02020903060505020304" pitchFamily="18" charset="0"/>
              </a:rPr>
              <a:t>10 </a:t>
            </a:r>
            <a:r>
              <a:rPr lang="fr-FR" dirty="0">
                <a:latin typeface="Dutch801 XBd BT" panose="02020903060505020304" pitchFamily="18" charset="0"/>
                <a:sym typeface="Symbol" panose="05050102010706020507" pitchFamily="18" charset="2"/>
              </a:rPr>
              <a:t></a:t>
            </a:r>
            <a:r>
              <a:rPr lang="fr-FR" dirty="0">
                <a:latin typeface="Dutch801 XBd BT" panose="02020903060505020304" pitchFamily="18" charset="0"/>
              </a:rPr>
              <a:t> à 20°C</a:t>
            </a:r>
          </a:p>
          <a:p>
            <a:r>
              <a:rPr lang="fr-FR" dirty="0" smtClean="0">
                <a:latin typeface="Dutch801 XBd BT" panose="02020903060505020304" pitchFamily="18" charset="0"/>
              </a:rPr>
              <a:t>Résine aliphatique – joint renforcé</a:t>
            </a:r>
            <a:br>
              <a:rPr lang="fr-FR" dirty="0" smtClean="0">
                <a:latin typeface="Dutch801 XBd BT" panose="02020903060505020304" pitchFamily="18" charset="0"/>
              </a:rPr>
            </a:br>
            <a:r>
              <a:rPr lang="fr-FR" dirty="0" smtClean="0">
                <a:latin typeface="Dutch801 XBd BT" panose="02020903060505020304" pitchFamily="18" charset="0"/>
              </a:rPr>
              <a:t>couleur marron clair (</a:t>
            </a:r>
            <a:r>
              <a:rPr lang="fr-FR" dirty="0" err="1" smtClean="0">
                <a:latin typeface="Dutch801 XBd BT" panose="02020903060505020304" pitchFamily="18" charset="0"/>
              </a:rPr>
              <a:t>Polyacétate</a:t>
            </a:r>
            <a:r>
              <a:rPr lang="fr-FR" dirty="0" smtClean="0">
                <a:latin typeface="Dutch801 XBd BT" panose="02020903060505020304" pitchFamily="18" charset="0"/>
              </a:rPr>
              <a:t> de </a:t>
            </a:r>
            <a:r>
              <a:rPr lang="fr-FR" dirty="0" err="1" smtClean="0">
                <a:latin typeface="Dutch801 XBd BT" panose="02020903060505020304" pitchFamily="18" charset="0"/>
              </a:rPr>
              <a:t>vinyl</a:t>
            </a:r>
            <a:r>
              <a:rPr lang="fr-FR" dirty="0" smtClean="0">
                <a:latin typeface="Dutch801 XBd BT" panose="02020903060505020304" pitchFamily="18" charset="0"/>
              </a:rPr>
              <a:t>)</a:t>
            </a:r>
            <a:endParaRPr lang="fr-FR" dirty="0">
              <a:latin typeface="Dutch801 XBd BT" panose="02020903060505020304" pitchFamily="18" charset="0"/>
              <a:sym typeface="Symbol" panose="05050102010706020507" pitchFamily="18" charset="2"/>
            </a:endParaRPr>
          </a:p>
          <a:p>
            <a:r>
              <a:rPr lang="fr-FR" dirty="0" smtClean="0">
                <a:latin typeface="Dutch801 XBd BT" panose="02020903060505020304" pitchFamily="18" charset="0"/>
                <a:sym typeface="Symbol" panose="05050102010706020507" pitchFamily="18" charset="2"/>
              </a:rPr>
              <a:t>Temps de pressage réduit 20</a:t>
            </a:r>
            <a:r>
              <a:rPr lang="fr-FR" dirty="0" smtClean="0">
                <a:latin typeface="Dutch801 XBd BT" panose="02020903060505020304" pitchFamily="18" charset="0"/>
              </a:rPr>
              <a:t> </a:t>
            </a:r>
            <a:r>
              <a:rPr lang="fr-FR" dirty="0">
                <a:latin typeface="Dutch801 XBd BT" panose="02020903060505020304" pitchFamily="18" charset="0"/>
                <a:sym typeface="Symbol" panose="05050102010706020507" pitchFamily="18" charset="2"/>
              </a:rPr>
              <a:t></a:t>
            </a:r>
            <a:endParaRPr lang="fr-FR" dirty="0" smtClean="0">
              <a:latin typeface="Dutch801 XBd BT" panose="02020903060505020304" pitchFamily="18" charset="0"/>
              <a:sym typeface="Symbol" panose="05050102010706020507" pitchFamily="18" charset="2"/>
            </a:endParaRPr>
          </a:p>
          <a:p>
            <a:r>
              <a:rPr lang="fr-FR" dirty="0" smtClean="0">
                <a:latin typeface="Dutch801 XBd BT" panose="02020903060505020304" pitchFamily="18" charset="0"/>
                <a:sym typeface="Symbol" panose="05050102010706020507" pitchFamily="18" charset="2"/>
              </a:rPr>
              <a:t>Température </a:t>
            </a:r>
            <a:r>
              <a:rPr lang="fr-FR" dirty="0">
                <a:latin typeface="Dutch801 XBd BT" panose="02020903060505020304" pitchFamily="18" charset="0"/>
                <a:sym typeface="Symbol" panose="05050102010706020507" pitchFamily="18" charset="2"/>
              </a:rPr>
              <a:t>d’utilisation </a:t>
            </a:r>
            <a:r>
              <a:rPr lang="fr-FR" dirty="0" smtClean="0">
                <a:latin typeface="Dutch801 XBd BT" panose="02020903060505020304" pitchFamily="18" charset="0"/>
                <a:sym typeface="Symbol" panose="05050102010706020507" pitchFamily="18" charset="2"/>
              </a:rPr>
              <a:t>12°C </a:t>
            </a:r>
            <a:r>
              <a:rPr lang="fr-FR" dirty="0">
                <a:latin typeface="Dutch801 XBd BT" panose="02020903060505020304" pitchFamily="18" charset="0"/>
                <a:sym typeface="Symbol" panose="05050102010706020507" pitchFamily="18" charset="2"/>
              </a:rPr>
              <a:t>minimum</a:t>
            </a:r>
          </a:p>
          <a:p>
            <a:r>
              <a:rPr lang="fr-FR" dirty="0">
                <a:latin typeface="Dutch801 XBd BT" panose="02020903060505020304" pitchFamily="18" charset="0"/>
                <a:sym typeface="Symbol" panose="05050102010706020507" pitchFamily="18" charset="2"/>
              </a:rPr>
              <a:t>Joints minces &lt; 2/10</a:t>
            </a:r>
            <a:r>
              <a:rPr lang="fr-FR" baseline="30000" dirty="0">
                <a:latin typeface="Dutch801 XBd BT" panose="02020903060505020304" pitchFamily="18" charset="0"/>
                <a:sym typeface="Symbol" panose="05050102010706020507" pitchFamily="18" charset="2"/>
              </a:rPr>
              <a:t>ème</a:t>
            </a:r>
            <a:r>
              <a:rPr lang="fr-FR" dirty="0">
                <a:latin typeface="Dutch801 XBd BT" panose="02020903060505020304" pitchFamily="18" charset="0"/>
                <a:sym typeface="Symbol" panose="05050102010706020507" pitchFamily="18" charset="2"/>
              </a:rPr>
              <a:t> de mm</a:t>
            </a:r>
          </a:p>
          <a:p>
            <a:r>
              <a:rPr lang="fr-FR" dirty="0" smtClean="0">
                <a:latin typeface="Dutch801 XBd BT" panose="02020903060505020304" pitchFamily="18" charset="0"/>
                <a:sym typeface="Symbol" panose="05050102010706020507" pitchFamily="18" charset="2"/>
              </a:rPr>
              <a:t>Raclage à 30 minutes</a:t>
            </a:r>
          </a:p>
          <a:p>
            <a:r>
              <a:rPr lang="fr-FR" dirty="0" smtClean="0">
                <a:latin typeface="Dutch801 XBd BT" panose="02020903060505020304" pitchFamily="18" charset="0"/>
                <a:sym typeface="Symbol" panose="05050102010706020507" pitchFamily="18" charset="2"/>
              </a:rPr>
              <a:t>Agréée FDA pour contact alimentaire </a:t>
            </a:r>
          </a:p>
          <a:p>
            <a:r>
              <a:rPr lang="fr-FR" dirty="0" smtClean="0">
                <a:latin typeface="Dutch801 XBd BT" panose="02020903060505020304" pitchFamily="18" charset="0"/>
                <a:sym typeface="Symbol" panose="05050102010706020507" pitchFamily="18" charset="2"/>
              </a:rPr>
              <a:t>Réserver pour usages spéciaux (prix)</a:t>
            </a:r>
            <a:endParaRPr lang="fr-FR" dirty="0">
              <a:latin typeface="Dutch801 XBd BT" panose="02020903060505020304" pitchFamily="18" charset="0"/>
            </a:endParaRP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357730" y="3217544"/>
            <a:ext cx="1360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3,8L 75€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046364" y="1437749"/>
            <a:ext cx="829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470ml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1440633" y="1626781"/>
            <a:ext cx="75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18€</a:t>
            </a:r>
            <a:endParaRPr lang="fr-FR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88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6669088" cy="1067738"/>
          </a:xfrm>
        </p:spPr>
        <p:txBody>
          <a:bodyPr/>
          <a:lstStyle/>
          <a:p>
            <a:r>
              <a:rPr lang="fr-FR" dirty="0" smtClean="0"/>
              <a:t>Henkel </a:t>
            </a:r>
            <a:r>
              <a:rPr lang="fr-FR" dirty="0" err="1" smtClean="0"/>
              <a:t>Ponal</a:t>
            </a:r>
            <a:r>
              <a:rPr lang="fr-FR" dirty="0" smtClean="0"/>
              <a:t> </a:t>
            </a:r>
            <a:r>
              <a:rPr lang="fr-FR" dirty="0" err="1" smtClean="0"/>
              <a:t>Fix</a:t>
            </a:r>
            <a:r>
              <a:rPr lang="fr-FR" dirty="0" smtClean="0"/>
              <a:t> &amp; </a:t>
            </a:r>
            <a:r>
              <a:rPr lang="fr-FR" dirty="0" err="1" smtClean="0"/>
              <a:t>Fest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6112" y="1670146"/>
            <a:ext cx="7466530" cy="4195481"/>
          </a:xfrm>
        </p:spPr>
        <p:txBody>
          <a:bodyPr>
            <a:normAutofit fontScale="92500" lnSpcReduction="10000"/>
          </a:bodyPr>
          <a:lstStyle/>
          <a:p>
            <a:r>
              <a:rPr lang="fr-FR" sz="2400" dirty="0" smtClean="0">
                <a:latin typeface="Dutch801 XBd BT" panose="02020903060505020304" pitchFamily="18" charset="0"/>
              </a:rPr>
              <a:t>Sans solvant = sans serrage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D3 étanche à l’eau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Sèche transparente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13€33 les 500g chez Amazon.de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Humidité bois &gt;8% et &lt; 12%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Au moins un des bois doit être absorbant </a:t>
            </a:r>
            <a:br>
              <a:rPr lang="fr-FR" sz="2400" dirty="0" smtClean="0">
                <a:latin typeface="Dutch801 XBd BT" panose="02020903060505020304" pitchFamily="18" charset="0"/>
              </a:rPr>
            </a:br>
            <a:r>
              <a:rPr lang="fr-FR" sz="2400" dirty="0" smtClean="0">
                <a:latin typeface="Dutch801 XBd BT" panose="02020903060505020304" pitchFamily="18" charset="0"/>
              </a:rPr>
              <a:t>OK pour bois / PVC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Polypropylène – polyéthylène – polyacrylique  - PTFE incompatible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Sur la peau : rincer eau + savon</a:t>
            </a:r>
            <a:endParaRPr lang="fr-FR" sz="2400" dirty="0">
              <a:latin typeface="Dutch801 XBd BT" panose="020209030605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4667" y="1424763"/>
            <a:ext cx="3137333" cy="543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2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7583488" cy="1067738"/>
          </a:xfrm>
        </p:spPr>
        <p:txBody>
          <a:bodyPr/>
          <a:lstStyle/>
          <a:p>
            <a:r>
              <a:rPr lang="fr-FR" dirty="0" smtClean="0"/>
              <a:t>Henkel </a:t>
            </a:r>
            <a:r>
              <a:rPr lang="fr-FR" dirty="0" err="1" smtClean="0"/>
              <a:t>Ponal</a:t>
            </a:r>
            <a:r>
              <a:rPr lang="fr-FR" dirty="0" smtClean="0"/>
              <a:t> autres produits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460" y="1398721"/>
            <a:ext cx="2601342" cy="545927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51814" y="174374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FF"/>
                </a:solidFill>
                <a:latin typeface="Dutch801 XBd BT" panose="02020903060505020304" pitchFamily="18" charset="0"/>
              </a:rPr>
              <a:t>10€20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7956" y="1403496"/>
            <a:ext cx="2664751" cy="545927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622465" y="1743740"/>
            <a:ext cx="925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  <a:latin typeface="Dutch801 XBd BT" panose="02020903060505020304" pitchFamily="18" charset="0"/>
              </a:rPr>
              <a:t>9€50</a:t>
            </a:r>
            <a:endParaRPr lang="fr-FR" dirty="0">
              <a:solidFill>
                <a:srgbClr val="0000FF"/>
              </a:solidFill>
              <a:latin typeface="Dutch801 XBd BT" panose="02020903060505020304" pitchFamily="18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7519" y="1398721"/>
            <a:ext cx="2560704" cy="545927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177516" y="1743740"/>
            <a:ext cx="81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  <a:latin typeface="Dutch801 XBd BT" panose="02020903060505020304" pitchFamily="18" charset="0"/>
              </a:rPr>
              <a:t>4€70</a:t>
            </a:r>
            <a:endParaRPr lang="fr-FR" dirty="0">
              <a:solidFill>
                <a:srgbClr val="0000FF"/>
              </a:solidFill>
              <a:latin typeface="Dutch801 XBd BT" panose="0202090306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52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Urée-Formol pré-catalysée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563526" y="1561904"/>
            <a:ext cx="859110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800" dirty="0" smtClean="0">
                <a:latin typeface="Dutch801 XBd BT" panose="02020903060505020304" pitchFamily="18" charset="0"/>
              </a:rPr>
              <a:t> Fabriquée par </a:t>
            </a:r>
            <a:r>
              <a:rPr lang="fr-FR" sz="2800" dirty="0" err="1" smtClean="0">
                <a:latin typeface="Dutch801 XBd BT" panose="02020903060505020304" pitchFamily="18" charset="0"/>
              </a:rPr>
              <a:t>Bostik</a:t>
            </a:r>
            <a:r>
              <a:rPr lang="fr-FR" sz="2800" dirty="0" smtClean="0">
                <a:latin typeface="Dutch801 XBd BT" panose="02020903060505020304" pitchFamily="18" charset="0"/>
              </a:rPr>
              <a:t> et vendue chez </a:t>
            </a:r>
            <a:r>
              <a:rPr lang="fr-FR" sz="2800" dirty="0" err="1" smtClean="0">
                <a:latin typeface="Dutch801 XBd BT" panose="02020903060505020304" pitchFamily="18" charset="0"/>
              </a:rPr>
              <a:t>Laverdure</a:t>
            </a:r>
            <a:r>
              <a:rPr lang="fr-FR" sz="2800" dirty="0" smtClean="0">
                <a:latin typeface="Dutch801 XBd BT" panose="02020903060505020304" pitchFamily="18" charset="0"/>
              </a:rPr>
              <a:t/>
            </a:r>
            <a:br>
              <a:rPr lang="fr-FR" sz="2800" dirty="0" smtClean="0">
                <a:latin typeface="Dutch801 XBd BT" panose="02020903060505020304" pitchFamily="18" charset="0"/>
              </a:rPr>
            </a:br>
            <a:r>
              <a:rPr lang="fr-FR" sz="2800" dirty="0" smtClean="0">
                <a:latin typeface="Dutch801 XBd BT" panose="02020903060505020304" pitchFamily="18" charset="0"/>
              </a:rPr>
              <a:t> + achats groupés </a:t>
            </a:r>
            <a:r>
              <a:rPr lang="fr-FR" sz="2800" dirty="0" err="1" smtClean="0">
                <a:latin typeface="Dutch801 XBd BT" panose="02020903060505020304" pitchFamily="18" charset="0"/>
              </a:rPr>
              <a:t>PdB</a:t>
            </a:r>
            <a:endParaRPr lang="fr-FR" sz="2800" dirty="0">
              <a:latin typeface="Dutch801 XBd BT" panose="0202090306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800" dirty="0" smtClean="0">
                <a:latin typeface="Dutch801 XBd BT" panose="02020903060505020304" pitchFamily="18" charset="0"/>
              </a:rPr>
              <a:t> Conserver en bocal étanche (Hydrophile)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800" dirty="0" smtClean="0">
                <a:latin typeface="Dutch801 XBd BT" panose="02020903060505020304" pitchFamily="18" charset="0"/>
              </a:rPr>
              <a:t> Viscosité ajustable en dosant l’eau </a:t>
            </a:r>
            <a:endParaRPr lang="fr-FR" sz="2800" dirty="0">
              <a:latin typeface="Dutch801 XBd BT" panose="0202090306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800" dirty="0" smtClean="0">
                <a:latin typeface="Dutch801 XBd BT" panose="02020903060505020304" pitchFamily="18" charset="0"/>
              </a:rPr>
              <a:t> Convient pour placage ou joints épais</a:t>
            </a:r>
            <a:endParaRPr lang="fr-FR" sz="2800" dirty="0">
              <a:latin typeface="Dutch801 XBd BT" panose="0202090306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800" dirty="0" smtClean="0">
                <a:latin typeface="Dutch801 XBd BT" panose="02020903060505020304" pitchFamily="18" charset="0"/>
              </a:rPr>
              <a:t> Très dure après séchage (Idem </a:t>
            </a:r>
            <a:r>
              <a:rPr lang="fr-FR" sz="2800" dirty="0" err="1" smtClean="0">
                <a:latin typeface="Dutch801 XBd BT" panose="02020903060505020304" pitchFamily="18" charset="0"/>
              </a:rPr>
              <a:t>Caurite</a:t>
            </a:r>
            <a:r>
              <a:rPr lang="fr-FR" sz="2800" dirty="0" smtClean="0">
                <a:latin typeface="Dutch801 XBd BT" panose="02020903060505020304" pitchFamily="18" charset="0"/>
              </a:rPr>
              <a:t>)</a:t>
            </a:r>
            <a:endParaRPr lang="fr-FR" sz="2800" dirty="0">
              <a:latin typeface="Dutch801 XBd BT" panose="0202090306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800" dirty="0" smtClean="0">
                <a:latin typeface="Dutch801 XBd BT" panose="02020903060505020304" pitchFamily="18" charset="0"/>
              </a:rPr>
              <a:t> Nettoyage à l’eau tiède après 1h de pressage</a:t>
            </a:r>
            <a:endParaRPr lang="fr-FR" sz="2800" dirty="0">
              <a:latin typeface="Dutch801 XBd BT" panose="0202090306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800" dirty="0" smtClean="0">
                <a:latin typeface="Dutch801 XBd BT" panose="02020903060505020304" pitchFamily="18" charset="0"/>
              </a:rPr>
              <a:t> Nécessite de prévoir la quantité à utiliser</a:t>
            </a:r>
            <a:br>
              <a:rPr lang="fr-FR" sz="2800" dirty="0" smtClean="0">
                <a:latin typeface="Dutch801 XBd BT" panose="02020903060505020304" pitchFamily="18" charset="0"/>
              </a:rPr>
            </a:br>
            <a:r>
              <a:rPr lang="fr-FR" sz="2800" dirty="0" smtClean="0">
                <a:latin typeface="Dutch801 XBd BT" panose="02020903060505020304" pitchFamily="18" charset="0"/>
              </a:rPr>
              <a:t> avant préparation (Prévoir 250g / m² de joint)</a:t>
            </a:r>
            <a:endParaRPr lang="fr-FR" sz="2800" dirty="0">
              <a:latin typeface="Dutch801 XBd BT" panose="0202090306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800" dirty="0" smtClean="0">
                <a:latin typeface="Dutch801 XBd BT" panose="02020903060505020304" pitchFamily="18" charset="0"/>
              </a:rPr>
              <a:t> Peu toxique</a:t>
            </a:r>
            <a:endParaRPr lang="fr-FR" sz="2800" dirty="0">
              <a:latin typeface="Dutch801 XBd BT" panose="0202090306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14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089" y="0"/>
            <a:ext cx="8790586" cy="6873841"/>
          </a:xfrm>
          <a:prstGeom prst="rect">
            <a:avLst/>
          </a:prstGeom>
        </p:spPr>
      </p:pic>
      <p:sp>
        <p:nvSpPr>
          <p:cNvPr id="5" name="Étoile à 4 branches 4"/>
          <p:cNvSpPr/>
          <p:nvPr/>
        </p:nvSpPr>
        <p:spPr>
          <a:xfrm>
            <a:off x="4869711" y="5082364"/>
            <a:ext cx="120147" cy="95693"/>
          </a:xfrm>
          <a:prstGeom prst="star4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Étoile à 4 branches 5"/>
          <p:cNvSpPr/>
          <p:nvPr/>
        </p:nvSpPr>
        <p:spPr>
          <a:xfrm>
            <a:off x="5806235" y="3629248"/>
            <a:ext cx="120147" cy="95693"/>
          </a:xfrm>
          <a:prstGeom prst="star4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5926382" y="5773479"/>
            <a:ext cx="41107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0000FF"/>
                </a:solidFill>
                <a:latin typeface="Dutch801 XBd BT" panose="02020903060505020304" pitchFamily="18" charset="0"/>
              </a:rPr>
              <a:t>Utilisable en joint épais</a:t>
            </a:r>
            <a:br>
              <a:rPr lang="fr-FR" sz="2800" dirty="0" smtClean="0">
                <a:solidFill>
                  <a:srgbClr val="0000FF"/>
                </a:solidFill>
                <a:latin typeface="Dutch801 XBd BT" panose="02020903060505020304" pitchFamily="18" charset="0"/>
              </a:rPr>
            </a:br>
            <a:r>
              <a:rPr lang="fr-FR" sz="2800" dirty="0" smtClean="0">
                <a:solidFill>
                  <a:srgbClr val="0000FF"/>
                </a:solidFill>
                <a:latin typeface="Dutch801 XBd BT" panose="02020903060505020304" pitchFamily="18" charset="0"/>
              </a:rPr>
              <a:t>de 0,2 à 3 mm</a:t>
            </a:r>
            <a:endParaRPr lang="fr-FR" sz="2800" dirty="0">
              <a:solidFill>
                <a:srgbClr val="0000FF"/>
              </a:solidFill>
              <a:latin typeface="Dutch801 XBd BT" panose="02020903060505020304" pitchFamily="18" charset="0"/>
            </a:endParaRPr>
          </a:p>
        </p:txBody>
      </p:sp>
      <p:sp>
        <p:nvSpPr>
          <p:cNvPr id="8" name="Étoile à 4 branches 7"/>
          <p:cNvSpPr/>
          <p:nvPr/>
        </p:nvSpPr>
        <p:spPr>
          <a:xfrm>
            <a:off x="5097398" y="4908699"/>
            <a:ext cx="120147" cy="95693"/>
          </a:xfrm>
          <a:prstGeom prst="star4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4869711" y="3715153"/>
            <a:ext cx="2817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00FF"/>
                </a:solidFill>
                <a:latin typeface="Dutch801 XBd BT" panose="02020903060505020304" pitchFamily="18" charset="0"/>
              </a:rPr>
              <a:t>Pistolet à air chaud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01068" y="4211587"/>
            <a:ext cx="10118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solidFill>
                  <a:srgbClr val="0000FF"/>
                </a:solidFill>
                <a:latin typeface="Dutch801 XBd BT" panose="02020903060505020304" pitchFamily="18" charset="0"/>
              </a:rPr>
              <a:t>En poids</a:t>
            </a:r>
            <a:endParaRPr lang="fr-FR" sz="1600" dirty="0">
              <a:solidFill>
                <a:srgbClr val="0000FF"/>
              </a:solidFill>
              <a:latin typeface="Dutch801 XBd BT" panose="0202090306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6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31533"/>
          </a:xfrm>
        </p:spPr>
        <p:txBody>
          <a:bodyPr/>
          <a:lstStyle/>
          <a:p>
            <a:pPr algn="ctr"/>
            <a:r>
              <a:rPr lang="fr-FR" cap="all" dirty="0" smtClean="0"/>
              <a:t>Les bonnes questions</a:t>
            </a:r>
            <a:endParaRPr lang="fr-FR" cap="all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z="3200" dirty="0" smtClean="0"/>
              <a:t>Type de bois</a:t>
            </a:r>
            <a:br>
              <a:rPr lang="fr-FR" sz="3200" dirty="0" smtClean="0"/>
            </a:br>
            <a:r>
              <a:rPr lang="fr-FR" sz="3200" dirty="0" smtClean="0"/>
              <a:t>indigène ou non – sec ou gras</a:t>
            </a:r>
          </a:p>
          <a:p>
            <a:r>
              <a:rPr lang="fr-FR" sz="3200" dirty="0" smtClean="0"/>
              <a:t>Environnement</a:t>
            </a:r>
            <a:br>
              <a:rPr lang="fr-FR" sz="3200" dirty="0" smtClean="0"/>
            </a:br>
            <a:r>
              <a:rPr lang="fr-FR" sz="3200" dirty="0" smtClean="0"/>
              <a:t>intérieur – intérieur humide – extérieur</a:t>
            </a:r>
            <a:br>
              <a:rPr lang="fr-FR" sz="3200" dirty="0" smtClean="0"/>
            </a:br>
            <a:r>
              <a:rPr lang="fr-FR" sz="3200" dirty="0" smtClean="0"/>
              <a:t>immersion eau salée</a:t>
            </a:r>
          </a:p>
          <a:p>
            <a:r>
              <a:rPr lang="fr-FR" sz="3200" dirty="0" smtClean="0"/>
              <a:t>Sens des fibres</a:t>
            </a:r>
            <a:br>
              <a:rPr lang="fr-FR" sz="3200" dirty="0" smtClean="0"/>
            </a:br>
            <a:r>
              <a:rPr lang="fr-FR" sz="3200" dirty="0" smtClean="0"/>
              <a:t>fil contre fil – fil croisé</a:t>
            </a:r>
          </a:p>
          <a:p>
            <a:r>
              <a:rPr lang="fr-FR" sz="3200" dirty="0" smtClean="0"/>
              <a:t>Contraintes structurelles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54708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colles </a:t>
            </a:r>
            <a:r>
              <a:rPr lang="fr-FR" dirty="0" err="1" smtClean="0"/>
              <a:t>Polyurétnane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03313" y="2052918"/>
            <a:ext cx="7615386" cy="4195481"/>
          </a:xfrm>
        </p:spPr>
        <p:txBody>
          <a:bodyPr>
            <a:normAutofit/>
          </a:bodyPr>
          <a:lstStyle/>
          <a:p>
            <a:r>
              <a:rPr lang="fr-FR" sz="4800" b="1" dirty="0" smtClean="0">
                <a:latin typeface="Dutch801 XBd BT" panose="02020903060505020304" pitchFamily="18" charset="0"/>
              </a:rPr>
              <a:t>Sont bannies chez moi !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D4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Elles tâchent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Elles sont résistantes sur joint mince</a:t>
            </a:r>
            <a:br>
              <a:rPr lang="fr-FR" sz="2400" dirty="0" smtClean="0">
                <a:latin typeface="Dutch801 XBd BT" panose="02020903060505020304" pitchFamily="18" charset="0"/>
              </a:rPr>
            </a:br>
            <a:r>
              <a:rPr lang="fr-FR" sz="2400" dirty="0" smtClean="0">
                <a:latin typeface="Dutch801 XBd BT" panose="02020903060505020304" pitchFamily="18" charset="0"/>
              </a:rPr>
              <a:t>mais pas sur joint épais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Elles résistent à la chaleur 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Prise lente 3 jours à 10°C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Nécessite air humide pour la prise</a:t>
            </a:r>
            <a:endParaRPr lang="fr-FR" sz="2400" dirty="0">
              <a:latin typeface="Dutch801 XBd BT" panose="020209030605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0834" y="1335489"/>
            <a:ext cx="2141166" cy="552251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050834" y="1531088"/>
            <a:ext cx="943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  <a:latin typeface="Dutch801 XBd BT" panose="02020903060505020304" pitchFamily="18" charset="0"/>
              </a:rPr>
              <a:t>11 €</a:t>
            </a:r>
            <a:endParaRPr lang="fr-FR" dirty="0">
              <a:solidFill>
                <a:srgbClr val="0000FF"/>
              </a:solidFill>
              <a:latin typeface="Dutch801 XBd BT" panose="0202090306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03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281" y="1974689"/>
            <a:ext cx="3682719" cy="488331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colles Néoprène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03313" y="2052918"/>
            <a:ext cx="7615386" cy="4195481"/>
          </a:xfrm>
        </p:spPr>
        <p:txBody>
          <a:bodyPr>
            <a:normAutofit/>
          </a:bodyPr>
          <a:lstStyle/>
          <a:p>
            <a:r>
              <a:rPr lang="fr-FR" sz="2400" dirty="0" err="1" smtClean="0">
                <a:latin typeface="Dutch801 XBd BT" panose="02020903060505020304" pitchFamily="18" charset="0"/>
              </a:rPr>
              <a:t>Bostik</a:t>
            </a:r>
            <a:r>
              <a:rPr lang="fr-FR" sz="2400" dirty="0" smtClean="0">
                <a:latin typeface="Dutch801 XBd BT" panose="02020903060505020304" pitchFamily="18" charset="0"/>
              </a:rPr>
              <a:t> 1400 colle contact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Pour placage</a:t>
            </a:r>
          </a:p>
          <a:p>
            <a:r>
              <a:rPr lang="fr-FR" sz="2400" dirty="0" err="1" smtClean="0">
                <a:latin typeface="Dutch801 XBd BT" panose="02020903060505020304" pitchFamily="18" charset="0"/>
              </a:rPr>
              <a:t>Préferer</a:t>
            </a:r>
            <a:r>
              <a:rPr lang="fr-FR" sz="2400" dirty="0" smtClean="0">
                <a:latin typeface="Dutch801 XBd BT" panose="02020903060505020304" pitchFamily="18" charset="0"/>
              </a:rPr>
              <a:t> le gel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Étendre à la spatule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Prise rapide (pas repositionnable)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Sans toluène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Idéale pour les cordonniers</a:t>
            </a:r>
            <a:endParaRPr lang="fr-FR" sz="2400" dirty="0">
              <a:latin typeface="Dutch801 XBd BT" panose="020209030605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718699" y="2052918"/>
            <a:ext cx="1041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  <a:latin typeface="Dutch801 XBd BT" panose="02020903060505020304" pitchFamily="18" charset="0"/>
              </a:rPr>
              <a:t>20 € / L</a:t>
            </a:r>
            <a:endParaRPr lang="fr-FR" dirty="0">
              <a:solidFill>
                <a:srgbClr val="0000FF"/>
              </a:solidFill>
              <a:latin typeface="Dutch801 XBd BT" panose="0202090306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85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Colle époxy tri composant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03313" y="2052918"/>
            <a:ext cx="7466530" cy="4195481"/>
          </a:xfrm>
        </p:spPr>
        <p:txBody>
          <a:bodyPr>
            <a:normAutofit fontScale="85000" lnSpcReduction="20000"/>
          </a:bodyPr>
          <a:lstStyle/>
          <a:p>
            <a:r>
              <a:rPr lang="fr-FR" sz="2400" dirty="0" smtClean="0">
                <a:latin typeface="Dutch801 XBd BT" panose="02020903060505020304" pitchFamily="18" charset="0"/>
              </a:rPr>
              <a:t>Très nombreux fabricants</a:t>
            </a:r>
            <a:br>
              <a:rPr lang="fr-FR" sz="2400" dirty="0" smtClean="0">
                <a:latin typeface="Dutch801 XBd BT" panose="02020903060505020304" pitchFamily="18" charset="0"/>
              </a:rPr>
            </a:br>
            <a:r>
              <a:rPr lang="fr-FR" sz="2400" dirty="0" err="1" smtClean="0">
                <a:latin typeface="Dutch801 XBd BT" panose="02020903060505020304" pitchFamily="18" charset="0"/>
              </a:rPr>
              <a:t>Bostik</a:t>
            </a:r>
            <a:r>
              <a:rPr lang="fr-FR" sz="2400" dirty="0" smtClean="0">
                <a:latin typeface="Dutch801 XBd BT" panose="02020903060505020304" pitchFamily="18" charset="0"/>
              </a:rPr>
              <a:t> </a:t>
            </a:r>
            <a:r>
              <a:rPr lang="fr-FR" sz="2400" dirty="0" err="1" smtClean="0">
                <a:latin typeface="Dutch801 XBd BT" panose="02020903060505020304" pitchFamily="18" charset="0"/>
              </a:rPr>
              <a:t>Epiphen</a:t>
            </a:r>
            <a:r>
              <a:rPr lang="fr-FR" sz="2400" dirty="0" smtClean="0">
                <a:latin typeface="Dutch801 XBd BT" panose="02020903060505020304" pitchFamily="18" charset="0"/>
              </a:rPr>
              <a:t> RE4020 + DE4020 rapide = 8h</a:t>
            </a:r>
            <a:br>
              <a:rPr lang="fr-FR" sz="2400" dirty="0" smtClean="0">
                <a:latin typeface="Dutch801 XBd BT" panose="02020903060505020304" pitchFamily="18" charset="0"/>
              </a:rPr>
            </a:br>
            <a:r>
              <a:rPr lang="fr-FR" sz="2400" dirty="0" smtClean="0">
                <a:latin typeface="Dutch801 XBd BT" panose="02020903060505020304" pitchFamily="18" charset="0"/>
              </a:rPr>
              <a:t>ou DE4025 lent = 20h + charge pour ajuster viscosité</a:t>
            </a:r>
            <a:br>
              <a:rPr lang="fr-FR" sz="2400" dirty="0" smtClean="0">
                <a:latin typeface="Dutch801 XBd BT" panose="02020903060505020304" pitchFamily="18" charset="0"/>
              </a:rPr>
            </a:br>
            <a:r>
              <a:rPr lang="fr-FR" sz="2400" dirty="0" smtClean="0">
                <a:latin typeface="Dutch801 XBd BT" panose="02020903060505020304" pitchFamily="18" charset="0"/>
              </a:rPr>
              <a:t>(farine de bois ou silice colloïdale</a:t>
            </a:r>
            <a:r>
              <a:rPr lang="fr-FR" sz="2400" dirty="0" smtClean="0">
                <a:latin typeface="Dutch801 XBd BT" panose="02020903060505020304" pitchFamily="18" charset="0"/>
              </a:rPr>
              <a:t>) en volume 100 + 35</a:t>
            </a:r>
            <a:endParaRPr lang="fr-FR" sz="2400" dirty="0" smtClean="0">
              <a:latin typeface="Dutch801 XBd BT" panose="02020903060505020304" pitchFamily="18" charset="0"/>
            </a:endParaRPr>
          </a:p>
          <a:p>
            <a:r>
              <a:rPr lang="fr-FR" sz="2400" dirty="0" smtClean="0">
                <a:latin typeface="Dutch801 XBd BT" panose="02020903060505020304" pitchFamily="18" charset="0"/>
              </a:rPr>
              <a:t>Prix élevé  40€ / Kg - Usage marine universel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Temps ouvert &gt; 1h30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Pas de pressage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14 jours pour joint stabilisé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Protéger les pièces des excédents de colle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Garantie &gt; 10 ans en immersion eau de mer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Éviter le contact avec la peau</a:t>
            </a:r>
            <a:br>
              <a:rPr lang="fr-FR" sz="2400" dirty="0" smtClean="0">
                <a:latin typeface="Dutch801 XBd BT" panose="02020903060505020304" pitchFamily="18" charset="0"/>
              </a:rPr>
            </a:br>
            <a:r>
              <a:rPr lang="fr-FR" sz="2400" dirty="0" smtClean="0">
                <a:latin typeface="Dutch801 XBd BT" panose="02020903060505020304" pitchFamily="18" charset="0"/>
              </a:rPr>
              <a:t>réaction exothermique : attention au feu</a:t>
            </a:r>
            <a:endParaRPr lang="fr-FR" sz="2400" dirty="0">
              <a:latin typeface="Dutch801 XBd BT" panose="02020903060505020304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572846" y="2206240"/>
            <a:ext cx="2541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En alternative :</a:t>
            </a:r>
          </a:p>
          <a:p>
            <a:r>
              <a:rPr lang="fr-FR" b="1" dirty="0" smtClean="0"/>
              <a:t>Kit West system 62€</a:t>
            </a:r>
            <a:br>
              <a:rPr lang="fr-FR" b="1" dirty="0" smtClean="0"/>
            </a:br>
            <a:r>
              <a:rPr lang="fr-FR" b="1" dirty="0" smtClean="0"/>
              <a:t>Résine 105 - 1Kg</a:t>
            </a:r>
          </a:p>
          <a:p>
            <a:r>
              <a:rPr lang="fr-FR" b="1" dirty="0" smtClean="0"/>
              <a:t>Durcisseur 205 – 200g</a:t>
            </a:r>
            <a:endParaRPr lang="fr-FR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4874" y="3406569"/>
            <a:ext cx="2697126" cy="344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5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7849303" cy="1400530"/>
          </a:xfrm>
        </p:spPr>
        <p:txBody>
          <a:bodyPr/>
          <a:lstStyle/>
          <a:p>
            <a:r>
              <a:rPr lang="fr-FR" dirty="0" smtClean="0"/>
              <a:t>Les mastics colle SIKA 11-FC</a:t>
            </a:r>
            <a:br>
              <a:rPr lang="fr-FR" dirty="0" smtClean="0"/>
            </a:br>
            <a:r>
              <a:rPr lang="fr-FR" sz="3200" dirty="0" smtClean="0"/>
              <a:t>polyuréthane mono-composant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2439" y="2031653"/>
            <a:ext cx="7998158" cy="4195481"/>
          </a:xfrm>
        </p:spPr>
        <p:txBody>
          <a:bodyPr/>
          <a:lstStyle/>
          <a:p>
            <a:r>
              <a:rPr lang="fr-FR" sz="2400" dirty="0" smtClean="0">
                <a:latin typeface="Dutch801 XBd BT" panose="02020903060505020304" pitchFamily="18" charset="0"/>
              </a:rPr>
              <a:t>Indispensable et irremplaçable !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Joints épais restant souples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Collage bois sur bois ou bois sur métal </a:t>
            </a:r>
            <a:br>
              <a:rPr lang="fr-FR" sz="2400" dirty="0" smtClean="0">
                <a:latin typeface="Dutch801 XBd BT" panose="02020903060505020304" pitchFamily="18" charset="0"/>
              </a:rPr>
            </a:br>
            <a:r>
              <a:rPr lang="fr-FR" sz="2400" dirty="0" smtClean="0">
                <a:latin typeface="Dutch801 XBd BT" panose="02020903060505020304" pitchFamily="18" charset="0"/>
              </a:rPr>
              <a:t>ou bois sur maçonnerie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Présentation en cartouche &lt; 7€ </a:t>
            </a:r>
            <a:br>
              <a:rPr lang="fr-FR" sz="2400" dirty="0" smtClean="0">
                <a:latin typeface="Dutch801 XBd BT" panose="02020903060505020304" pitchFamily="18" charset="0"/>
              </a:rPr>
            </a:br>
            <a:r>
              <a:rPr lang="fr-FR" sz="2400" dirty="0" smtClean="0">
                <a:latin typeface="Dutch801 XBd BT" panose="02020903060505020304" pitchFamily="18" charset="0"/>
              </a:rPr>
              <a:t>5 coloris dont marron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Eviter la cartouche à gâchette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Utilisable 1 seule fois car rebouchage précaire</a:t>
            </a:r>
          </a:p>
          <a:p>
            <a:endParaRPr lang="fr-FR" dirty="0" smtClean="0">
              <a:latin typeface="Dutch801 XBd BT" panose="02020903060505020304" pitchFamily="18" charset="0"/>
            </a:endParaRPr>
          </a:p>
          <a:p>
            <a:endParaRPr lang="fr-FR" dirty="0">
              <a:latin typeface="Dutch801 XBd BT" panose="02020903060505020304" pitchFamily="18" charset="0"/>
            </a:endParaRP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763" y="1196962"/>
            <a:ext cx="1623237" cy="566103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166" y="1196962"/>
            <a:ext cx="1735597" cy="476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7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4000" y="303862"/>
            <a:ext cx="8986987" cy="1237859"/>
          </a:xfrm>
        </p:spPr>
        <p:txBody>
          <a:bodyPr/>
          <a:lstStyle/>
          <a:p>
            <a:r>
              <a:rPr lang="fr-FR" dirty="0" smtClean="0"/>
              <a:t>Cyanoacrylate DAP – le miracle !</a:t>
            </a:r>
            <a:br>
              <a:rPr lang="fr-FR" dirty="0" smtClean="0"/>
            </a:br>
            <a:r>
              <a:rPr lang="fr-FR" sz="2400" dirty="0" smtClean="0"/>
              <a:t>Baltimore April 20, 2016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4215" y="1704392"/>
            <a:ext cx="8656772" cy="4866529"/>
          </a:xfrm>
        </p:spPr>
        <p:txBody>
          <a:bodyPr>
            <a:normAutofit fontScale="92500" lnSpcReduction="10000"/>
          </a:bodyPr>
          <a:lstStyle/>
          <a:p>
            <a:r>
              <a:rPr lang="fr-FR" sz="2400" dirty="0">
                <a:latin typeface="Dutch801 XBd BT" panose="02020903060505020304" pitchFamily="18" charset="0"/>
              </a:rPr>
              <a:t>Repositionnable </a:t>
            </a:r>
            <a:r>
              <a:rPr lang="fr-FR" sz="2400" dirty="0" smtClean="0">
                <a:latin typeface="Dutch801 XBd BT" panose="02020903060505020304" pitchFamily="18" charset="0"/>
              </a:rPr>
              <a:t>durant </a:t>
            </a:r>
            <a:r>
              <a:rPr lang="fr-FR" sz="3000" b="1" i="1" dirty="0" smtClean="0">
                <a:latin typeface="Dutch801 XBd BT" panose="02020903060505020304" pitchFamily="18" charset="0"/>
              </a:rPr>
              <a:t>3 minutes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Séchage en </a:t>
            </a:r>
            <a:r>
              <a:rPr lang="fr-FR" sz="3000" b="1" i="1" dirty="0" smtClean="0">
                <a:latin typeface="Dutch801 XBd BT" panose="02020903060505020304" pitchFamily="18" charset="0"/>
              </a:rPr>
              <a:t>30 minutes</a:t>
            </a:r>
            <a:r>
              <a:rPr lang="fr-FR" sz="2400" dirty="0" smtClean="0">
                <a:latin typeface="Dutch801 XBd BT" panose="02020903060505020304" pitchFamily="18" charset="0"/>
              </a:rPr>
              <a:t/>
            </a:r>
            <a:br>
              <a:rPr lang="fr-FR" sz="2400" dirty="0" smtClean="0">
                <a:latin typeface="Dutch801 XBd BT" panose="02020903060505020304" pitchFamily="18" charset="0"/>
              </a:rPr>
            </a:br>
            <a:r>
              <a:rPr lang="fr-FR" sz="2400" dirty="0" smtClean="0">
                <a:latin typeface="Dutch801 XBd BT" panose="02020903060505020304" pitchFamily="18" charset="0"/>
              </a:rPr>
              <a:t>prêt à surfacer, poncer ou vernir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Pas de serrage important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Ne gonfle pas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Bon état de surface des bois nécessaire</a:t>
            </a:r>
            <a:br>
              <a:rPr lang="fr-FR" sz="2400" dirty="0" smtClean="0">
                <a:latin typeface="Dutch801 XBd BT" panose="02020903060505020304" pitchFamily="18" charset="0"/>
              </a:rPr>
            </a:br>
            <a:r>
              <a:rPr lang="fr-FR" sz="2400" dirty="0" smtClean="0">
                <a:latin typeface="Dutch801 XBd BT" panose="02020903060505020304" pitchFamily="18" charset="0"/>
              </a:rPr>
              <a:t>(Joint ultra mince)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Toutes essences de bois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Joint 40% plus résistant que colle ordinaire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Utilisable en intérieur et extérieur</a:t>
            </a:r>
          </a:p>
          <a:p>
            <a:r>
              <a:rPr lang="fr-FR" sz="2400" dirty="0" smtClean="0">
                <a:latin typeface="Dutch801 XBd BT" panose="02020903060505020304" pitchFamily="18" charset="0"/>
              </a:rPr>
              <a:t>Résistance au cisaillement</a:t>
            </a:r>
          </a:p>
          <a:p>
            <a:endParaRPr lang="fr-FR" sz="2400" dirty="0" smtClean="0">
              <a:latin typeface="Dutch801 XBd BT" panose="02020903060505020304" pitchFamily="18" charset="0"/>
            </a:endParaRPr>
          </a:p>
          <a:p>
            <a:endParaRPr lang="fr-FR" sz="2400" dirty="0">
              <a:latin typeface="Dutch801 XBd BT" panose="020209030605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0987" y="1137684"/>
            <a:ext cx="2921013" cy="572031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431079" y="1360967"/>
            <a:ext cx="776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  <a:latin typeface="Dutch801 XBd BT" panose="02020903060505020304" pitchFamily="18" charset="0"/>
              </a:rPr>
              <a:t>6 €</a:t>
            </a:r>
            <a:br>
              <a:rPr lang="fr-FR" sz="2400" dirty="0" smtClean="0">
                <a:solidFill>
                  <a:srgbClr val="0000FF"/>
                </a:solidFill>
                <a:latin typeface="Dutch801 XBd BT" panose="02020903060505020304" pitchFamily="18" charset="0"/>
              </a:rPr>
            </a:br>
            <a:r>
              <a:rPr lang="fr-FR" sz="2400" dirty="0" smtClean="0">
                <a:solidFill>
                  <a:srgbClr val="0000FF"/>
                </a:solidFill>
                <a:latin typeface="Dutch801 XBd BT" panose="02020903060505020304" pitchFamily="18" charset="0"/>
              </a:rPr>
              <a:t>24g</a:t>
            </a:r>
            <a:endParaRPr lang="fr-FR" sz="2400" dirty="0">
              <a:solidFill>
                <a:srgbClr val="0000FF"/>
              </a:solidFill>
              <a:latin typeface="Dutch801 XBd BT" panose="020209030605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337850" y="1360967"/>
            <a:ext cx="854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  <a:latin typeface="Dutch801 XBd BT" panose="02020903060505020304" pitchFamily="18" charset="0"/>
              </a:rPr>
              <a:t>10 $</a:t>
            </a:r>
            <a:r>
              <a:rPr lang="fr-FR" sz="2400" dirty="0">
                <a:solidFill>
                  <a:srgbClr val="0000FF"/>
                </a:solidFill>
                <a:latin typeface="Dutch801 XBd BT" panose="02020903060505020304" pitchFamily="18" charset="0"/>
              </a:rPr>
              <a:t/>
            </a:r>
            <a:br>
              <a:rPr lang="fr-FR" sz="2400" dirty="0">
                <a:solidFill>
                  <a:srgbClr val="0000FF"/>
                </a:solidFill>
                <a:latin typeface="Dutch801 XBd BT" panose="02020903060505020304" pitchFamily="18" charset="0"/>
              </a:rPr>
            </a:br>
            <a:r>
              <a:rPr lang="fr-FR" sz="2400" dirty="0" smtClean="0">
                <a:solidFill>
                  <a:srgbClr val="0000FF"/>
                </a:solidFill>
                <a:latin typeface="Dutch801 XBd BT" panose="02020903060505020304" pitchFamily="18" charset="0"/>
              </a:rPr>
              <a:t>113g</a:t>
            </a:r>
            <a:endParaRPr lang="fr-FR" sz="2400" dirty="0">
              <a:solidFill>
                <a:srgbClr val="0000FF"/>
              </a:solidFill>
              <a:latin typeface="Dutch801 XBd BT" panose="0202090306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65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1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P 00157 4 oz Rapid Fuse Fast Curing Wood Adhesive - - Amaz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27" y="1"/>
            <a:ext cx="9997914" cy="6248400"/>
          </a:xfrm>
        </p:spPr>
      </p:pic>
    </p:spTree>
    <p:extLst>
      <p:ext uri="{BB962C8B-B14F-4D97-AF65-F5344CB8AC3E}">
        <p14:creationId xmlns:p14="http://schemas.microsoft.com/office/powerpoint/2010/main" val="413374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30303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3580" y="1467293"/>
            <a:ext cx="10985908" cy="2158409"/>
          </a:xfrm>
        </p:spPr>
        <p:txBody>
          <a:bodyPr/>
          <a:lstStyle/>
          <a:p>
            <a:pPr algn="ctr"/>
            <a:r>
              <a:rPr lang="fr-FR" sz="11500" dirty="0" smtClean="0">
                <a:latin typeface="Dutch801 XBd BT" panose="02020903060505020304" pitchFamily="18" charset="0"/>
              </a:rPr>
              <a:t>D</a:t>
            </a:r>
            <a:r>
              <a:rPr lang="fr-FR" sz="11500" dirty="0">
                <a:latin typeface="Dutch801 XBd BT" panose="02020903060505020304" pitchFamily="18" charset="0"/>
              </a:rPr>
              <a:t>é</a:t>
            </a:r>
            <a:r>
              <a:rPr lang="fr-FR" sz="11500" dirty="0" smtClean="0">
                <a:latin typeface="Dutch801 XBd BT" panose="02020903060505020304" pitchFamily="18" charset="0"/>
              </a:rPr>
              <a:t>monstration</a:t>
            </a:r>
            <a:endParaRPr lang="fr-FR" sz="11500" dirty="0">
              <a:latin typeface="Dutch801 XBd BT" panose="020209030605050203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040912" y="4253023"/>
            <a:ext cx="78893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srgbClr val="FFFF00"/>
                </a:solidFill>
              </a:rPr>
              <a:t>Mais nous ne sommes pas</a:t>
            </a:r>
            <a:br>
              <a:rPr lang="fr-FR" sz="4000" dirty="0" smtClean="0">
                <a:solidFill>
                  <a:srgbClr val="FFFF00"/>
                </a:solidFill>
              </a:rPr>
            </a:br>
            <a:r>
              <a:rPr lang="fr-FR" sz="4000" dirty="0" smtClean="0">
                <a:solidFill>
                  <a:srgbClr val="FFFF00"/>
                </a:solidFill>
              </a:rPr>
              <a:t>à la Foire de Paris ni même</a:t>
            </a:r>
            <a:br>
              <a:rPr lang="fr-FR" sz="4000" dirty="0" smtClean="0">
                <a:solidFill>
                  <a:srgbClr val="FFFF00"/>
                </a:solidFill>
              </a:rPr>
            </a:br>
            <a:r>
              <a:rPr lang="fr-FR" sz="4000" dirty="0" smtClean="0">
                <a:solidFill>
                  <a:srgbClr val="FFFF00"/>
                </a:solidFill>
              </a:rPr>
              <a:t>au salon de l’agriculture !</a:t>
            </a:r>
            <a:endParaRPr lang="fr-FR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83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Le besoin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48842" y="1853248"/>
            <a:ext cx="8946541" cy="4195481"/>
          </a:xfrm>
        </p:spPr>
        <p:txBody>
          <a:bodyPr>
            <a:normAutofit fontScale="85000" lnSpcReduction="20000"/>
          </a:bodyPr>
          <a:lstStyle/>
          <a:p>
            <a:r>
              <a:rPr lang="fr-FR" sz="3200" dirty="0" smtClean="0"/>
              <a:t>Usage amateur = pas d’outillage</a:t>
            </a:r>
            <a:br>
              <a:rPr lang="fr-FR" sz="3200" dirty="0" smtClean="0"/>
            </a:br>
            <a:r>
              <a:rPr lang="fr-FR" sz="3200" dirty="0" smtClean="0"/>
              <a:t>pas d’UV ni de haute fréquence</a:t>
            </a:r>
            <a:br>
              <a:rPr lang="fr-FR" sz="3200" dirty="0" smtClean="0"/>
            </a:br>
            <a:endParaRPr lang="fr-FR" sz="3200" dirty="0" smtClean="0"/>
          </a:p>
          <a:p>
            <a:r>
              <a:rPr lang="fr-FR" sz="3200" dirty="0" smtClean="0"/>
              <a:t>Pas de contrainte de productivité</a:t>
            </a:r>
            <a:br>
              <a:rPr lang="fr-FR" sz="3200" dirty="0" smtClean="0"/>
            </a:br>
            <a:endParaRPr lang="fr-FR" sz="3200" dirty="0" smtClean="0"/>
          </a:p>
          <a:p>
            <a:r>
              <a:rPr lang="fr-FR" sz="3200" dirty="0" smtClean="0"/>
              <a:t>Facilité de mise en œuvre</a:t>
            </a:r>
            <a:br>
              <a:rPr lang="fr-FR" sz="3200" dirty="0" smtClean="0"/>
            </a:br>
            <a:endParaRPr lang="fr-FR" sz="3200" dirty="0" smtClean="0"/>
          </a:p>
          <a:p>
            <a:r>
              <a:rPr lang="fr-FR" sz="3200" dirty="0" smtClean="0"/>
              <a:t>Prix de revient peu important</a:t>
            </a:r>
            <a:br>
              <a:rPr lang="fr-FR" sz="3200" dirty="0" smtClean="0"/>
            </a:br>
            <a:endParaRPr lang="fr-FR" sz="3200" dirty="0" smtClean="0"/>
          </a:p>
          <a:p>
            <a:r>
              <a:rPr lang="fr-FR" sz="3200" dirty="0" smtClean="0"/>
              <a:t>Réversibilité non nécessaire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31120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Les familles de bois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04293" y="1853248"/>
            <a:ext cx="9570795" cy="4195481"/>
          </a:xfrm>
        </p:spPr>
        <p:txBody>
          <a:bodyPr>
            <a:normAutofit fontScale="85000" lnSpcReduction="20000"/>
          </a:bodyPr>
          <a:lstStyle/>
          <a:p>
            <a:r>
              <a:rPr lang="fr-FR" sz="3500" b="1" dirty="0" smtClean="0"/>
              <a:t>Feuillus bois durs</a:t>
            </a:r>
            <a:r>
              <a:rPr lang="fr-FR" sz="3200" dirty="0" smtClean="0"/>
              <a:t/>
            </a:r>
            <a:br>
              <a:rPr lang="fr-FR" sz="3200" dirty="0" smtClean="0"/>
            </a:br>
            <a:r>
              <a:rPr lang="fr-FR" sz="3200" dirty="0" smtClean="0"/>
              <a:t>Chêne – Hêtre – Frêne – Robinier – Sycomore – Châtaignier – Alisier – Cormier – Orme - Aulne</a:t>
            </a:r>
          </a:p>
          <a:p>
            <a:r>
              <a:rPr lang="fr-FR" sz="3500" b="1" dirty="0" smtClean="0"/>
              <a:t>Feuillus fruitiers</a:t>
            </a:r>
            <a:r>
              <a:rPr lang="fr-FR" sz="3200" dirty="0" smtClean="0"/>
              <a:t/>
            </a:r>
            <a:br>
              <a:rPr lang="fr-FR" sz="3200" dirty="0" smtClean="0"/>
            </a:br>
            <a:r>
              <a:rPr lang="fr-FR" sz="3200" dirty="0" smtClean="0"/>
              <a:t>Noyer – Merisier – Poirier – Prunier - Pommier</a:t>
            </a:r>
          </a:p>
          <a:p>
            <a:r>
              <a:rPr lang="fr-FR" sz="3500" b="1" dirty="0" smtClean="0"/>
              <a:t>Résineux</a:t>
            </a:r>
            <a:r>
              <a:rPr lang="fr-FR" sz="3200" dirty="0" smtClean="0"/>
              <a:t/>
            </a:r>
            <a:br>
              <a:rPr lang="fr-FR" sz="3200" dirty="0" smtClean="0"/>
            </a:br>
            <a:r>
              <a:rPr lang="fr-FR" sz="3200" dirty="0" smtClean="0"/>
              <a:t>Pin mar. – Douglas – Sapin - Mélèze</a:t>
            </a:r>
          </a:p>
          <a:p>
            <a:r>
              <a:rPr lang="fr-FR" sz="3500" b="1" dirty="0" smtClean="0"/>
              <a:t>Exotiques</a:t>
            </a:r>
            <a:r>
              <a:rPr lang="fr-FR" sz="3200" dirty="0" smtClean="0"/>
              <a:t/>
            </a:r>
            <a:br>
              <a:rPr lang="fr-FR" sz="3200" dirty="0" smtClean="0"/>
            </a:br>
            <a:r>
              <a:rPr lang="fr-FR" sz="3200" dirty="0" smtClean="0"/>
              <a:t>Sipo – </a:t>
            </a:r>
            <a:r>
              <a:rPr lang="fr-FR" sz="3200" dirty="0" err="1" smtClean="0"/>
              <a:t>Ipé</a:t>
            </a:r>
            <a:r>
              <a:rPr lang="fr-FR" sz="3200" dirty="0" smtClean="0"/>
              <a:t> – Teck – Iroko – </a:t>
            </a:r>
            <a:r>
              <a:rPr lang="fr-FR" sz="3200" dirty="0" err="1" smtClean="0"/>
              <a:t>Kotibé</a:t>
            </a:r>
            <a:r>
              <a:rPr lang="fr-FR" sz="3200" dirty="0" smtClean="0"/>
              <a:t> – </a:t>
            </a:r>
            <a:r>
              <a:rPr lang="fr-FR" sz="3200" dirty="0" err="1" smtClean="0"/>
              <a:t>Moabi</a:t>
            </a:r>
            <a:r>
              <a:rPr lang="fr-FR" sz="3200" dirty="0" smtClean="0"/>
              <a:t/>
            </a:r>
            <a:br>
              <a:rPr lang="fr-FR" sz="3200" dirty="0" smtClean="0"/>
            </a:br>
            <a:r>
              <a:rPr lang="fr-FR" sz="3200" dirty="0" err="1" smtClean="0"/>
              <a:t>Sapelli</a:t>
            </a:r>
            <a:r>
              <a:rPr lang="fr-FR" sz="3200" dirty="0" smtClean="0"/>
              <a:t> – </a:t>
            </a:r>
            <a:r>
              <a:rPr lang="fr-FR" sz="3200" dirty="0" err="1" smtClean="0"/>
              <a:t>Padouk</a:t>
            </a:r>
            <a:r>
              <a:rPr lang="fr-FR" sz="3200" dirty="0" smtClean="0"/>
              <a:t> - </a:t>
            </a:r>
            <a:r>
              <a:rPr lang="fr-FR" sz="3200" dirty="0" err="1" smtClean="0"/>
              <a:t>Wengé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22382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Classification d’environnement</a:t>
            </a:r>
            <a:br>
              <a:rPr lang="fr-FR" dirty="0" smtClean="0"/>
            </a:br>
            <a:r>
              <a:rPr lang="fr-FR" sz="3200" dirty="0" smtClean="0"/>
              <a:t>pour usages non structuraux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200" b="1" dirty="0" smtClean="0"/>
              <a:t>D1 – </a:t>
            </a:r>
            <a:r>
              <a:rPr lang="fr-FR" sz="3200" dirty="0" smtClean="0"/>
              <a:t>Intérieur </a:t>
            </a:r>
            <a:r>
              <a:rPr lang="fr-FR" sz="3200" dirty="0" smtClean="0">
                <a:sym typeface="Symbol" panose="05050102010706020507" pitchFamily="18" charset="2"/>
              </a:rPr>
              <a:t> &lt; 50°C HR bois &lt; 15%</a:t>
            </a:r>
            <a:r>
              <a:rPr lang="fr-FR" sz="3200" b="1" dirty="0" smtClean="0"/>
              <a:t> </a:t>
            </a:r>
          </a:p>
          <a:p>
            <a:r>
              <a:rPr lang="fr-FR" sz="3200" b="1" dirty="0" smtClean="0"/>
              <a:t>D2 – </a:t>
            </a:r>
            <a:r>
              <a:rPr lang="fr-FR" sz="3200" dirty="0"/>
              <a:t>Intérieur </a:t>
            </a:r>
            <a:r>
              <a:rPr lang="fr-FR" sz="3200" dirty="0" smtClean="0"/>
              <a:t>condensation</a:t>
            </a:r>
            <a:r>
              <a:rPr lang="fr-FR" sz="3200" dirty="0" smtClean="0">
                <a:sym typeface="Symbol" panose="05050102010706020507" pitchFamily="18" charset="2"/>
              </a:rPr>
              <a:t> </a:t>
            </a:r>
            <a:r>
              <a:rPr lang="fr-FR" sz="3200" dirty="0">
                <a:sym typeface="Symbol" panose="05050102010706020507" pitchFamily="18" charset="2"/>
              </a:rPr>
              <a:t>HR bois &lt; </a:t>
            </a:r>
            <a:r>
              <a:rPr lang="fr-FR" sz="3200" dirty="0" smtClean="0">
                <a:sym typeface="Symbol" panose="05050102010706020507" pitchFamily="18" charset="2"/>
              </a:rPr>
              <a:t>18%</a:t>
            </a:r>
            <a:r>
              <a:rPr lang="fr-FR" sz="3200" b="1" dirty="0" smtClean="0"/>
              <a:t> </a:t>
            </a:r>
            <a:endParaRPr lang="fr-FR" sz="3200" b="1" dirty="0"/>
          </a:p>
          <a:p>
            <a:r>
              <a:rPr lang="fr-FR" sz="3200" b="1" dirty="0" smtClean="0"/>
              <a:t>D3 – </a:t>
            </a:r>
            <a:r>
              <a:rPr lang="fr-FR" sz="3200" dirty="0"/>
              <a:t>Intérieur </a:t>
            </a:r>
            <a:r>
              <a:rPr lang="fr-FR" sz="3200" dirty="0" smtClean="0"/>
              <a:t>humidité de l’air élevée</a:t>
            </a:r>
            <a:br>
              <a:rPr lang="fr-FR" sz="3200" dirty="0" smtClean="0"/>
            </a:br>
            <a:r>
              <a:rPr lang="fr-FR" sz="3200" dirty="0" smtClean="0"/>
              <a:t>         Extérieur protégé des intempéries</a:t>
            </a:r>
            <a:r>
              <a:rPr lang="fr-FR" sz="3200" b="1" dirty="0" smtClean="0"/>
              <a:t> </a:t>
            </a:r>
          </a:p>
          <a:p>
            <a:r>
              <a:rPr lang="fr-FR" sz="3200" b="1" dirty="0" smtClean="0"/>
              <a:t>D4 – </a:t>
            </a:r>
            <a:r>
              <a:rPr lang="fr-FR" sz="3200" dirty="0"/>
              <a:t>Intérieur condensation</a:t>
            </a:r>
            <a:r>
              <a:rPr lang="fr-FR" sz="3200" dirty="0">
                <a:sym typeface="Symbol" panose="05050102010706020507" pitchFamily="18" charset="2"/>
              </a:rPr>
              <a:t> </a:t>
            </a:r>
            <a:r>
              <a:rPr lang="fr-FR" sz="3200" dirty="0" smtClean="0">
                <a:sym typeface="Symbol" panose="05050102010706020507" pitchFamily="18" charset="2"/>
              </a:rPr>
              <a:t>fréquente</a:t>
            </a:r>
            <a:br>
              <a:rPr lang="fr-FR" sz="3200" dirty="0" smtClean="0">
                <a:sym typeface="Symbol" panose="05050102010706020507" pitchFamily="18" charset="2"/>
              </a:rPr>
            </a:br>
            <a:r>
              <a:rPr lang="fr-FR" sz="3200" dirty="0" smtClean="0">
                <a:sym typeface="Symbol" panose="05050102010706020507" pitchFamily="18" charset="2"/>
              </a:rPr>
              <a:t>         extérieur exposé aux intempéries</a:t>
            </a:r>
            <a:br>
              <a:rPr lang="fr-FR" sz="3200" dirty="0" smtClean="0">
                <a:sym typeface="Symbol" panose="05050102010706020507" pitchFamily="18" charset="2"/>
              </a:rPr>
            </a:br>
            <a:r>
              <a:rPr lang="fr-FR" sz="3200" dirty="0" smtClean="0">
                <a:sym typeface="Symbol" panose="05050102010706020507" pitchFamily="18" charset="2"/>
              </a:rPr>
              <a:t>         avec protection de surface</a:t>
            </a:r>
            <a:r>
              <a:rPr lang="fr-FR" sz="3200" b="1" dirty="0" smtClean="0"/>
              <a:t> </a:t>
            </a:r>
          </a:p>
          <a:p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81735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collages structuraux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04293" y="1489393"/>
            <a:ext cx="8946541" cy="2636040"/>
          </a:xfrm>
        </p:spPr>
        <p:txBody>
          <a:bodyPr/>
          <a:lstStyle/>
          <a:p>
            <a:r>
              <a:rPr lang="fr-FR" b="1" dirty="0" smtClean="0"/>
              <a:t>Type 1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>
                <a:sym typeface="Symbol" panose="05050102010706020507" pitchFamily="18" charset="2"/>
              </a:rPr>
              <a:t> &gt; 50°C ou HR à 20°C &gt; 85% (exposition aux intempéries)</a:t>
            </a:r>
            <a:br>
              <a:rPr lang="fr-FR" dirty="0" smtClean="0">
                <a:sym typeface="Symbol" panose="05050102010706020507" pitchFamily="18" charset="2"/>
              </a:rPr>
            </a:br>
            <a:r>
              <a:rPr lang="fr-FR" dirty="0" smtClean="0">
                <a:sym typeface="Symbol" panose="05050102010706020507" pitchFamily="18" charset="2"/>
              </a:rPr>
              <a:t>Adhésifs phénoliques : Résorcine – Phénol Formol</a:t>
            </a:r>
            <a:br>
              <a:rPr lang="fr-FR" dirty="0" smtClean="0">
                <a:sym typeface="Symbol" panose="05050102010706020507" pitchFamily="18" charset="2"/>
              </a:rPr>
            </a:br>
            <a:endParaRPr lang="fr-FR" dirty="0" smtClean="0">
              <a:sym typeface="Symbol" panose="05050102010706020507" pitchFamily="18" charset="2"/>
            </a:endParaRPr>
          </a:p>
          <a:p>
            <a:r>
              <a:rPr lang="fr-FR" b="1" dirty="0" smtClean="0">
                <a:sym typeface="Symbol" panose="05050102010706020507" pitchFamily="18" charset="2"/>
              </a:rPr>
              <a:t>Type 2</a:t>
            </a:r>
            <a:r>
              <a:rPr lang="fr-FR" dirty="0" smtClean="0">
                <a:sym typeface="Symbol" panose="05050102010706020507" pitchFamily="18" charset="2"/>
              </a:rPr>
              <a:t/>
            </a:r>
            <a:br>
              <a:rPr lang="fr-FR" dirty="0" smtClean="0">
                <a:sym typeface="Symbol" panose="05050102010706020507" pitchFamily="18" charset="2"/>
              </a:rPr>
            </a:br>
            <a:r>
              <a:rPr lang="fr-FR" dirty="0">
                <a:sym typeface="Symbol" panose="05050102010706020507" pitchFamily="18" charset="2"/>
              </a:rPr>
              <a:t> </a:t>
            </a:r>
            <a:r>
              <a:rPr lang="fr-FR" dirty="0" smtClean="0">
                <a:sym typeface="Symbol" panose="05050102010706020507" pitchFamily="18" charset="2"/>
              </a:rPr>
              <a:t>&lt; </a:t>
            </a:r>
            <a:r>
              <a:rPr lang="fr-FR" dirty="0">
                <a:sym typeface="Symbol" panose="05050102010706020507" pitchFamily="18" charset="2"/>
              </a:rPr>
              <a:t>50°C ou HR à 20°C </a:t>
            </a:r>
            <a:r>
              <a:rPr lang="fr-FR" dirty="0" smtClean="0">
                <a:sym typeface="Symbol" panose="05050102010706020507" pitchFamily="18" charset="2"/>
              </a:rPr>
              <a:t>&lt; </a:t>
            </a:r>
            <a:r>
              <a:rPr lang="fr-FR" dirty="0">
                <a:sym typeface="Symbol" panose="05050102010706020507" pitchFamily="18" charset="2"/>
              </a:rPr>
              <a:t>85</a:t>
            </a:r>
            <a:r>
              <a:rPr lang="fr-FR" dirty="0" smtClean="0">
                <a:sym typeface="Symbol" panose="05050102010706020507" pitchFamily="18" charset="2"/>
              </a:rPr>
              <a:t>% (Bâtiment chauffé ventilé)</a:t>
            </a:r>
            <a:br>
              <a:rPr lang="fr-FR" dirty="0" smtClean="0">
                <a:sym typeface="Symbol" panose="05050102010706020507" pitchFamily="18" charset="2"/>
              </a:rPr>
            </a:br>
            <a:r>
              <a:rPr lang="fr-FR" dirty="0" smtClean="0">
                <a:sym typeface="Symbol" panose="05050102010706020507" pitchFamily="18" charset="2"/>
              </a:rPr>
              <a:t>Adhésifs Aminoplastes : Urée Formol – Mélamine Urée Formol</a:t>
            </a:r>
            <a:endParaRPr lang="fr-FR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1131661" y="4508204"/>
            <a:ext cx="8946541" cy="2140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fr-FR" b="1" dirty="0" smtClean="0"/>
              <a:t>Lames en bois massifs aboutés</a:t>
            </a:r>
          </a:p>
          <a:p>
            <a:r>
              <a:rPr lang="fr-FR" b="1" dirty="0" smtClean="0"/>
              <a:t>Poutres avec aboutage à entures multiples</a:t>
            </a:r>
          </a:p>
          <a:p>
            <a:r>
              <a:rPr lang="fr-FR" b="1" dirty="0" smtClean="0"/>
              <a:t>Bois massifs contrecollés</a:t>
            </a:r>
          </a:p>
        </p:txBody>
      </p:sp>
    </p:spTree>
    <p:extLst>
      <p:ext uri="{BB962C8B-B14F-4D97-AF65-F5344CB8AC3E}">
        <p14:creationId xmlns:p14="http://schemas.microsoft.com/office/powerpoint/2010/main" val="73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problèmes souvent négligés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fr-FR" sz="2400" dirty="0" smtClean="0"/>
              <a:t>Conservation : la durée de stockage est limitée</a:t>
            </a:r>
            <a:br>
              <a:rPr lang="fr-FR" sz="2400" dirty="0" smtClean="0"/>
            </a:br>
            <a:r>
              <a:rPr lang="fr-FR" sz="2400" dirty="0" smtClean="0"/>
              <a:t>        Toutes les colles craignent le froid</a:t>
            </a:r>
            <a:br>
              <a:rPr lang="fr-FR" sz="2400" dirty="0" smtClean="0"/>
            </a:br>
            <a:endParaRPr lang="fr-FR" sz="2400" dirty="0" smtClean="0"/>
          </a:p>
          <a:p>
            <a:r>
              <a:rPr lang="fr-FR" sz="2400" dirty="0" smtClean="0"/>
              <a:t>Température d’utilisation (&gt;17°C et &lt; 25°C)</a:t>
            </a:r>
            <a:br>
              <a:rPr lang="fr-FR" sz="2400" dirty="0" smtClean="0"/>
            </a:br>
            <a:endParaRPr lang="fr-FR" sz="2400" dirty="0" smtClean="0"/>
          </a:p>
          <a:p>
            <a:r>
              <a:rPr lang="fr-FR" sz="2400" dirty="0" smtClean="0"/>
              <a:t>Nature du joint, mince ou épais</a:t>
            </a:r>
            <a:br>
              <a:rPr lang="fr-FR" sz="2400" dirty="0" smtClean="0"/>
            </a:br>
            <a:endParaRPr lang="fr-FR" sz="2400" dirty="0" smtClean="0"/>
          </a:p>
          <a:p>
            <a:r>
              <a:rPr lang="fr-FR" sz="2400" dirty="0" smtClean="0"/>
              <a:t>Résistance au vieillissement</a:t>
            </a:r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826" y="2913321"/>
            <a:ext cx="483890" cy="41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4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03942"/>
          </a:xfrm>
        </p:spPr>
        <p:txBody>
          <a:bodyPr/>
          <a:lstStyle/>
          <a:p>
            <a:r>
              <a:rPr lang="fr-FR" sz="7200" dirty="0" smtClean="0"/>
              <a:t>Vocabulaire</a:t>
            </a:r>
            <a:endParaRPr lang="fr-FR" sz="7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03312" y="1818166"/>
            <a:ext cx="8946541" cy="4667693"/>
          </a:xfrm>
        </p:spPr>
        <p:txBody>
          <a:bodyPr>
            <a:noAutofit/>
          </a:bodyPr>
          <a:lstStyle/>
          <a:p>
            <a:r>
              <a:rPr lang="fr-FR" sz="2400" dirty="0">
                <a:solidFill>
                  <a:srgbClr val="FFFF00"/>
                </a:solidFill>
                <a:latin typeface="Dutch801 XBd BT" panose="02020903060505020304" pitchFamily="18" charset="0"/>
              </a:rPr>
              <a:t>Temps ouvert </a:t>
            </a:r>
            <a:r>
              <a:rPr lang="fr-FR" sz="2400" dirty="0" smtClean="0">
                <a:solidFill>
                  <a:srgbClr val="FFFF00"/>
                </a:solidFill>
                <a:latin typeface="Dutch801 XBd BT" panose="02020903060505020304" pitchFamily="18" charset="0"/>
              </a:rPr>
              <a:t>= </a:t>
            </a:r>
            <a:r>
              <a:rPr lang="fr-FR" sz="2400" dirty="0" smtClean="0">
                <a:latin typeface="Dutch801 XBd BT" panose="02020903060505020304" pitchFamily="18" charset="0"/>
              </a:rPr>
              <a:t>temps </a:t>
            </a:r>
            <a:r>
              <a:rPr lang="fr-FR" sz="2400" dirty="0">
                <a:latin typeface="Dutch801 XBd BT" panose="02020903060505020304" pitchFamily="18" charset="0"/>
              </a:rPr>
              <a:t>entre encollage et mise en contact</a:t>
            </a:r>
          </a:p>
          <a:p>
            <a:r>
              <a:rPr lang="fr-FR" sz="2400" dirty="0">
                <a:solidFill>
                  <a:srgbClr val="FFFF00"/>
                </a:solidFill>
                <a:latin typeface="Dutch801 XBd BT" panose="02020903060505020304" pitchFamily="18" charset="0"/>
              </a:rPr>
              <a:t>Temps fermé </a:t>
            </a:r>
            <a:r>
              <a:rPr lang="fr-FR" sz="2400" dirty="0" smtClean="0">
                <a:solidFill>
                  <a:srgbClr val="FFFF00"/>
                </a:solidFill>
                <a:latin typeface="Dutch801 XBd BT" panose="02020903060505020304" pitchFamily="18" charset="0"/>
              </a:rPr>
              <a:t>= </a:t>
            </a:r>
            <a:r>
              <a:rPr lang="fr-FR" sz="2400" dirty="0" smtClean="0">
                <a:latin typeface="Dutch801 XBd BT" panose="02020903060505020304" pitchFamily="18" charset="0"/>
              </a:rPr>
              <a:t>temps </a:t>
            </a:r>
            <a:r>
              <a:rPr lang="fr-FR" sz="2400" dirty="0">
                <a:latin typeface="Dutch801 XBd BT" panose="02020903060505020304" pitchFamily="18" charset="0"/>
              </a:rPr>
              <a:t>entre mise en contact et serrage</a:t>
            </a:r>
          </a:p>
          <a:p>
            <a:pPr marL="263525" indent="-263525"/>
            <a:r>
              <a:rPr lang="fr-FR" sz="2400" dirty="0" smtClean="0">
                <a:solidFill>
                  <a:srgbClr val="FFFF00"/>
                </a:solidFill>
                <a:latin typeface="Dutch801 XBd BT" panose="02020903060505020304" pitchFamily="18" charset="0"/>
              </a:rPr>
              <a:t> Gommage = </a:t>
            </a:r>
            <a:r>
              <a:rPr lang="fr-FR" sz="2400" dirty="0" smtClean="0">
                <a:latin typeface="Dutch801 XBd BT" panose="02020903060505020304" pitchFamily="18" charset="0"/>
              </a:rPr>
              <a:t>temps </a:t>
            </a:r>
            <a:r>
              <a:rPr lang="fr-FR" sz="2400" dirty="0">
                <a:latin typeface="Dutch801 XBd BT" panose="02020903060505020304" pitchFamily="18" charset="0"/>
              </a:rPr>
              <a:t>minimum entre encollage et </a:t>
            </a:r>
            <a:r>
              <a:rPr lang="fr-FR" sz="2400" dirty="0" smtClean="0">
                <a:latin typeface="Dutch801 XBd BT" panose="02020903060505020304" pitchFamily="18" charset="0"/>
              </a:rPr>
              <a:t>contact</a:t>
            </a:r>
            <a:br>
              <a:rPr lang="fr-FR" sz="2400" dirty="0" smtClean="0">
                <a:latin typeface="Dutch801 XBd BT" panose="02020903060505020304" pitchFamily="18" charset="0"/>
              </a:rPr>
            </a:br>
            <a:r>
              <a:rPr lang="fr-FR" sz="2400" dirty="0" smtClean="0">
                <a:latin typeface="Dutch801 XBd BT" panose="02020903060505020304" pitchFamily="18" charset="0"/>
              </a:rPr>
              <a:t>                       pour évaporation partielle des solvants</a:t>
            </a:r>
            <a:endParaRPr lang="fr-FR" sz="2400" dirty="0">
              <a:latin typeface="Dutch801 XBd BT" panose="02020903060505020304" pitchFamily="18" charset="0"/>
            </a:endParaRPr>
          </a:p>
          <a:p>
            <a:r>
              <a:rPr lang="fr-FR" sz="2400" dirty="0">
                <a:solidFill>
                  <a:srgbClr val="FFFF00"/>
                </a:solidFill>
                <a:latin typeface="Dutch801 XBd BT" panose="02020903060505020304" pitchFamily="18" charset="0"/>
              </a:rPr>
              <a:t>Pressage </a:t>
            </a:r>
            <a:r>
              <a:rPr lang="fr-FR" sz="2400" dirty="0" smtClean="0">
                <a:solidFill>
                  <a:srgbClr val="FFFF00"/>
                </a:solidFill>
                <a:latin typeface="Dutch801 XBd BT" panose="02020903060505020304" pitchFamily="18" charset="0"/>
              </a:rPr>
              <a:t>= </a:t>
            </a:r>
            <a:r>
              <a:rPr lang="fr-FR" sz="2400" dirty="0" smtClean="0">
                <a:latin typeface="Dutch801 XBd BT" panose="02020903060505020304" pitchFamily="18" charset="0"/>
              </a:rPr>
              <a:t>temps </a:t>
            </a:r>
            <a:r>
              <a:rPr lang="fr-FR" sz="2400" dirty="0">
                <a:latin typeface="Dutch801 XBd BT" panose="02020903060505020304" pitchFamily="18" charset="0"/>
              </a:rPr>
              <a:t>nécessaire à la colle pour pénétrer dans </a:t>
            </a:r>
            <a:r>
              <a:rPr lang="fr-FR" sz="2400" dirty="0" smtClean="0">
                <a:latin typeface="Dutch801 XBd BT" panose="02020903060505020304" pitchFamily="18" charset="0"/>
              </a:rPr>
              <a:t/>
            </a:r>
            <a:br>
              <a:rPr lang="fr-FR" sz="2400" dirty="0" smtClean="0">
                <a:latin typeface="Dutch801 XBd BT" panose="02020903060505020304" pitchFamily="18" charset="0"/>
              </a:rPr>
            </a:br>
            <a:r>
              <a:rPr lang="fr-FR" sz="2400" dirty="0" smtClean="0">
                <a:latin typeface="Dutch801 XBd BT" panose="02020903060505020304" pitchFamily="18" charset="0"/>
              </a:rPr>
              <a:t>                    le bois et </a:t>
            </a:r>
            <a:r>
              <a:rPr lang="fr-FR" sz="2400" dirty="0">
                <a:latin typeface="Dutch801 XBd BT" panose="02020903060505020304" pitchFamily="18" charset="0"/>
              </a:rPr>
              <a:t>évaporer le solvant (eau)</a:t>
            </a:r>
          </a:p>
          <a:p>
            <a:r>
              <a:rPr lang="fr-FR" sz="2400" dirty="0">
                <a:solidFill>
                  <a:srgbClr val="FFFF00"/>
                </a:solidFill>
                <a:latin typeface="Dutch801 XBd BT" panose="02020903060505020304" pitchFamily="18" charset="0"/>
              </a:rPr>
              <a:t>Épaisseur de joint </a:t>
            </a:r>
            <a:r>
              <a:rPr lang="fr-FR" sz="2400" dirty="0" smtClean="0">
                <a:solidFill>
                  <a:srgbClr val="FFFF00"/>
                </a:solidFill>
                <a:latin typeface="Dutch801 XBd BT" panose="02020903060505020304" pitchFamily="18" charset="0"/>
              </a:rPr>
              <a:t>= </a:t>
            </a:r>
            <a:r>
              <a:rPr lang="fr-FR" sz="2400" dirty="0" smtClean="0">
                <a:latin typeface="Dutch801 XBd BT" panose="02020903060505020304" pitchFamily="18" charset="0"/>
              </a:rPr>
              <a:t>doit </a:t>
            </a:r>
            <a:r>
              <a:rPr lang="fr-FR" sz="2400" dirty="0">
                <a:latin typeface="Dutch801 XBd BT" panose="02020903060505020304" pitchFamily="18" charset="0"/>
              </a:rPr>
              <a:t>être </a:t>
            </a:r>
            <a:r>
              <a:rPr lang="fr-FR" sz="2400" dirty="0" smtClean="0">
                <a:latin typeface="Dutch801 XBd BT" panose="02020903060505020304" pitchFamily="18" charset="0"/>
              </a:rPr>
              <a:t>respecté &gt; 0,05 et </a:t>
            </a:r>
            <a:r>
              <a:rPr lang="fr-FR" sz="2400" dirty="0">
                <a:latin typeface="Dutch801 XBd BT" panose="02020903060505020304" pitchFamily="18" charset="0"/>
              </a:rPr>
              <a:t>&lt; 0,2 mm</a:t>
            </a:r>
          </a:p>
          <a:p>
            <a:r>
              <a:rPr lang="fr-FR" sz="2400" dirty="0">
                <a:solidFill>
                  <a:srgbClr val="FFFF00"/>
                </a:solidFill>
                <a:latin typeface="Dutch801 XBd BT" panose="02020903060505020304" pitchFamily="18" charset="0"/>
              </a:rPr>
              <a:t>Dosage </a:t>
            </a:r>
            <a:r>
              <a:rPr lang="fr-FR" sz="2400" dirty="0" smtClean="0">
                <a:solidFill>
                  <a:srgbClr val="FFFF00"/>
                </a:solidFill>
                <a:latin typeface="Dutch801 XBd BT" panose="02020903060505020304" pitchFamily="18" charset="0"/>
              </a:rPr>
              <a:t>= </a:t>
            </a:r>
            <a:r>
              <a:rPr lang="fr-FR" sz="2400" dirty="0" smtClean="0">
                <a:latin typeface="Dutch801 XBd BT" panose="02020903060505020304" pitchFamily="18" charset="0"/>
              </a:rPr>
              <a:t>Poids </a:t>
            </a:r>
            <a:r>
              <a:rPr lang="fr-FR" sz="2400" dirty="0">
                <a:latin typeface="Dutch801 XBd BT" panose="02020903060505020304" pitchFamily="18" charset="0"/>
              </a:rPr>
              <a:t>de colle à appliquer au m² pour obtenir de </a:t>
            </a:r>
            <a:r>
              <a:rPr lang="fr-FR" sz="2400" dirty="0" smtClean="0">
                <a:latin typeface="Dutch801 XBd BT" panose="02020903060505020304" pitchFamily="18" charset="0"/>
              </a:rPr>
              <a:t/>
            </a:r>
            <a:br>
              <a:rPr lang="fr-FR" sz="2400" dirty="0" smtClean="0">
                <a:latin typeface="Dutch801 XBd BT" panose="02020903060505020304" pitchFamily="18" charset="0"/>
              </a:rPr>
            </a:br>
            <a:r>
              <a:rPr lang="fr-FR" sz="2400" dirty="0" smtClean="0">
                <a:latin typeface="Dutch801 XBd BT" panose="02020903060505020304" pitchFamily="18" charset="0"/>
              </a:rPr>
              <a:t>                 bonnes </a:t>
            </a:r>
            <a:r>
              <a:rPr lang="fr-FR" sz="2400" dirty="0">
                <a:latin typeface="Dutch801 XBd BT" panose="02020903060505020304" pitchFamily="18" charset="0"/>
              </a:rPr>
              <a:t>caractéristiques mécaniques </a:t>
            </a:r>
            <a:r>
              <a:rPr lang="fr-FR" sz="2400" dirty="0" smtClean="0">
                <a:latin typeface="Dutch801 XBd BT" panose="02020903060505020304" pitchFamily="18" charset="0"/>
              </a:rPr>
              <a:t/>
            </a:r>
            <a:br>
              <a:rPr lang="fr-FR" sz="2400" dirty="0" smtClean="0">
                <a:latin typeface="Dutch801 XBd BT" panose="02020903060505020304" pitchFamily="18" charset="0"/>
              </a:rPr>
            </a:br>
            <a:r>
              <a:rPr lang="fr-FR" sz="2400" dirty="0" smtClean="0">
                <a:latin typeface="Dutch801 XBd BT" panose="02020903060505020304" pitchFamily="18" charset="0"/>
              </a:rPr>
              <a:t>                 120 </a:t>
            </a:r>
            <a:r>
              <a:rPr lang="fr-FR" sz="2400" dirty="0">
                <a:latin typeface="Dutch801 XBd BT" panose="02020903060505020304" pitchFamily="18" charset="0"/>
              </a:rPr>
              <a:t>à 250g/m² en </a:t>
            </a:r>
            <a:r>
              <a:rPr lang="fr-FR" sz="2400" dirty="0" smtClean="0">
                <a:latin typeface="Dutch801 XBd BT" panose="02020903060505020304" pitchFamily="18" charset="0"/>
              </a:rPr>
              <a:t>moyenne</a:t>
            </a:r>
            <a:endParaRPr lang="fr-FR" sz="2400" dirty="0">
              <a:latin typeface="Dutch801 XBd BT" panose="0202090306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1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Principes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03312" y="1594884"/>
            <a:ext cx="8946541" cy="4653515"/>
          </a:xfrm>
        </p:spPr>
        <p:txBody>
          <a:bodyPr>
            <a:normAutofit fontScale="92500" lnSpcReduction="10000"/>
          </a:bodyPr>
          <a:lstStyle/>
          <a:p>
            <a:r>
              <a:rPr lang="fr-FR" dirty="0">
                <a:latin typeface="Dutch801 XBd BT" panose="02020903060505020304" pitchFamily="18" charset="0"/>
              </a:rPr>
              <a:t>Encollage 1 face suffisant sauf indication contraire</a:t>
            </a:r>
          </a:p>
          <a:p>
            <a:r>
              <a:rPr lang="fr-FR" dirty="0">
                <a:latin typeface="Dutch801 XBd BT" panose="02020903060505020304" pitchFamily="18" charset="0"/>
              </a:rPr>
              <a:t>Trop de colle </a:t>
            </a:r>
            <a:r>
              <a:rPr lang="fr-FR" dirty="0" smtClean="0">
                <a:latin typeface="Dutch801 XBd BT" panose="02020903060505020304" pitchFamily="18" charset="0"/>
              </a:rPr>
              <a:t>nuit au collage (Typique 200 g/m²)</a:t>
            </a:r>
            <a:br>
              <a:rPr lang="fr-FR" dirty="0" smtClean="0">
                <a:latin typeface="Dutch801 XBd BT" panose="02020903060505020304" pitchFamily="18" charset="0"/>
              </a:rPr>
            </a:br>
            <a:r>
              <a:rPr lang="fr-FR" dirty="0" smtClean="0">
                <a:latin typeface="Dutch801 XBd BT" panose="02020903060505020304" pitchFamily="18" charset="0"/>
              </a:rPr>
              <a:t>soit 1 m² avec un biberon de 250g (50 ml de joint sur bois de 20mm)</a:t>
            </a:r>
          </a:p>
          <a:p>
            <a:r>
              <a:rPr lang="fr-FR" dirty="0" smtClean="0">
                <a:latin typeface="Dutch801 XBd BT" panose="02020903060505020304" pitchFamily="18" charset="0"/>
              </a:rPr>
              <a:t>Le pressage sert à évacuer le solvant et à forcer la colle à pénétrer </a:t>
            </a:r>
            <a:br>
              <a:rPr lang="fr-FR" dirty="0" smtClean="0">
                <a:latin typeface="Dutch801 XBd BT" panose="02020903060505020304" pitchFamily="18" charset="0"/>
              </a:rPr>
            </a:br>
            <a:r>
              <a:rPr lang="fr-FR" dirty="0" smtClean="0">
                <a:latin typeface="Dutch801 XBd BT" panose="02020903060505020304" pitchFamily="18" charset="0"/>
                <a:sym typeface="Symbol" panose="05050102010706020507" pitchFamily="18" charset="2"/>
              </a:rPr>
              <a:t>Je dis la colle prend racine Ce processus n’est pas réversible</a:t>
            </a:r>
            <a:br>
              <a:rPr lang="fr-FR" dirty="0" smtClean="0">
                <a:latin typeface="Dutch801 XBd BT" panose="02020903060505020304" pitchFamily="18" charset="0"/>
                <a:sym typeface="Symbol" panose="05050102010706020507" pitchFamily="18" charset="2"/>
              </a:rPr>
            </a:br>
            <a:r>
              <a:rPr lang="fr-FR" dirty="0" smtClean="0">
                <a:latin typeface="Dutch801 XBd BT" panose="02020903060505020304" pitchFamily="18" charset="0"/>
                <a:sym typeface="Symbol" panose="05050102010706020507" pitchFamily="18" charset="2"/>
              </a:rPr>
              <a:t>Donc ça ne sert à rien de prolonger le pressage</a:t>
            </a:r>
          </a:p>
          <a:p>
            <a:r>
              <a:rPr lang="fr-FR" dirty="0" smtClean="0">
                <a:latin typeface="Dutch801 XBd BT" panose="02020903060505020304" pitchFamily="18" charset="0"/>
                <a:sym typeface="Symbol" panose="05050102010706020507" pitchFamily="18" charset="2"/>
              </a:rPr>
              <a:t>La force de pressage nécessaire est en moyenne de 0,5 Kg/cm²</a:t>
            </a:r>
            <a:br>
              <a:rPr lang="fr-FR" dirty="0" smtClean="0">
                <a:latin typeface="Dutch801 XBd BT" panose="02020903060505020304" pitchFamily="18" charset="0"/>
                <a:sym typeface="Symbol" panose="05050102010706020507" pitchFamily="18" charset="2"/>
              </a:rPr>
            </a:br>
            <a:r>
              <a:rPr lang="fr-FR" dirty="0" smtClean="0">
                <a:latin typeface="Dutch801 XBd BT" panose="02020903060505020304" pitchFamily="18" charset="0"/>
                <a:sym typeface="Symbol" panose="05050102010706020507" pitchFamily="18" charset="2"/>
              </a:rPr>
              <a:t>Pour un joint de panneau de 20x500 mm il faut 50 kg minimum</a:t>
            </a:r>
            <a:br>
              <a:rPr lang="fr-FR" dirty="0" smtClean="0">
                <a:latin typeface="Dutch801 XBd BT" panose="02020903060505020304" pitchFamily="18" charset="0"/>
                <a:sym typeface="Symbol" panose="05050102010706020507" pitchFamily="18" charset="2"/>
              </a:rPr>
            </a:br>
            <a:r>
              <a:rPr lang="fr-FR" dirty="0" smtClean="0">
                <a:latin typeface="Dutch801 XBd BT" panose="02020903060505020304" pitchFamily="18" charset="0"/>
                <a:sym typeface="Symbol" panose="05050102010706020507" pitchFamily="18" charset="2"/>
              </a:rPr>
              <a:t>mais pour 4 joints dans le panneau il faut 200 kg</a:t>
            </a:r>
            <a:br>
              <a:rPr lang="fr-FR" dirty="0" smtClean="0">
                <a:latin typeface="Dutch801 XBd BT" panose="02020903060505020304" pitchFamily="18" charset="0"/>
                <a:sym typeface="Symbol" panose="05050102010706020507" pitchFamily="18" charset="2"/>
              </a:rPr>
            </a:br>
            <a:r>
              <a:rPr lang="fr-FR" dirty="0" smtClean="0">
                <a:latin typeface="Dutch801 XBd BT" panose="02020903060505020304" pitchFamily="18" charset="0"/>
                <a:sym typeface="Symbol" panose="05050102010706020507" pitchFamily="18" charset="2"/>
              </a:rPr>
              <a:t>(évitez les serre-joints 1 main ou à trop petit rail)</a:t>
            </a:r>
            <a:endParaRPr lang="fr-FR" dirty="0">
              <a:latin typeface="Dutch801 XBd BT" panose="02020903060505020304" pitchFamily="18" charset="0"/>
            </a:endParaRPr>
          </a:p>
          <a:p>
            <a:r>
              <a:rPr lang="fr-FR" dirty="0" smtClean="0">
                <a:latin typeface="Dutch801 XBd BT" panose="02020903060505020304" pitchFamily="18" charset="0"/>
              </a:rPr>
              <a:t>Le </a:t>
            </a:r>
            <a:r>
              <a:rPr lang="fr-FR" dirty="0">
                <a:latin typeface="Dutch801 XBd BT" panose="02020903060505020304" pitchFamily="18" charset="0"/>
              </a:rPr>
              <a:t>nettoyage </a:t>
            </a:r>
            <a:r>
              <a:rPr lang="fr-FR" dirty="0" smtClean="0">
                <a:latin typeface="Dutch801 XBd BT" panose="02020903060505020304" pitchFamily="18" charset="0"/>
              </a:rPr>
              <a:t>des </a:t>
            </a:r>
            <a:r>
              <a:rPr lang="fr-FR" dirty="0">
                <a:latin typeface="Dutch801 XBd BT" panose="02020903060505020304" pitchFamily="18" charset="0"/>
              </a:rPr>
              <a:t>excédents de colle à l’éponge est de la </a:t>
            </a:r>
            <a:r>
              <a:rPr lang="fr-FR" dirty="0" smtClean="0">
                <a:latin typeface="Dutch801 XBd BT" panose="02020903060505020304" pitchFamily="18" charset="0"/>
              </a:rPr>
              <a:t>barbouille</a:t>
            </a:r>
            <a:br>
              <a:rPr lang="fr-FR" dirty="0" smtClean="0">
                <a:latin typeface="Dutch801 XBd BT" panose="02020903060505020304" pitchFamily="18" charset="0"/>
              </a:rPr>
            </a:br>
            <a:r>
              <a:rPr lang="fr-FR" dirty="0" smtClean="0">
                <a:latin typeface="Dutch801 XBd BT" panose="02020903060505020304" pitchFamily="18" charset="0"/>
              </a:rPr>
              <a:t>L’idéal est de racler les excédents tant que la colle est mi dur</a:t>
            </a:r>
          </a:p>
          <a:p>
            <a:r>
              <a:rPr lang="fr-FR" dirty="0" smtClean="0">
                <a:latin typeface="Dutch801 XBd BT" panose="02020903060505020304" pitchFamily="18" charset="0"/>
              </a:rPr>
              <a:t>Le collage de 2 bois d’essence différente nécessite que leur taux</a:t>
            </a:r>
            <a:br>
              <a:rPr lang="fr-FR" dirty="0" smtClean="0">
                <a:latin typeface="Dutch801 XBd BT" panose="02020903060505020304" pitchFamily="18" charset="0"/>
              </a:rPr>
            </a:br>
            <a:r>
              <a:rPr lang="fr-FR" dirty="0" smtClean="0">
                <a:latin typeface="Dutch801 XBd BT" panose="02020903060505020304" pitchFamily="18" charset="0"/>
              </a:rPr>
              <a:t>d’humidité soient proches</a:t>
            </a:r>
            <a:endParaRPr lang="fr-FR" dirty="0">
              <a:latin typeface="Dutch801 XBd BT" panose="0202090306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73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446</TotalTime>
  <Words>462</Words>
  <Application>Microsoft Office PowerPoint</Application>
  <PresentationFormat>Grand écran</PresentationFormat>
  <Paragraphs>178</Paragraphs>
  <Slides>27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Castellar</vt:lpstr>
      <vt:lpstr>Century Gothic</vt:lpstr>
      <vt:lpstr>Dutch801 XBd BT</vt:lpstr>
      <vt:lpstr>Symbol</vt:lpstr>
      <vt:lpstr>Wingdings</vt:lpstr>
      <vt:lpstr>Wingdings 3</vt:lpstr>
      <vt:lpstr>Ion</vt:lpstr>
      <vt:lpstr>Le collage du bois</vt:lpstr>
      <vt:lpstr>Les bonnes questions</vt:lpstr>
      <vt:lpstr>Le besoin</vt:lpstr>
      <vt:lpstr>Les familles de bois</vt:lpstr>
      <vt:lpstr>Classification d’environnement pour usages non structuraux</vt:lpstr>
      <vt:lpstr>Les collages structuraux</vt:lpstr>
      <vt:lpstr>Les problèmes souvent négligés</vt:lpstr>
      <vt:lpstr>Vocabulaire</vt:lpstr>
      <vt:lpstr>Principes</vt:lpstr>
      <vt:lpstr>Présentation PowerPoint</vt:lpstr>
      <vt:lpstr>Mes colles préférées</vt:lpstr>
      <vt:lpstr>Colle vinylique basique Bostik R22</vt:lpstr>
      <vt:lpstr>Colle vinylique Kleiberit D303.0</vt:lpstr>
      <vt:lpstr>Colle aliphatique Titebond II</vt:lpstr>
      <vt:lpstr>Colle aliphatique Titebond III</vt:lpstr>
      <vt:lpstr>Henkel Ponal Fix &amp; Fest</vt:lpstr>
      <vt:lpstr>Henkel Ponal autres produits</vt:lpstr>
      <vt:lpstr>Urée-Formol pré-catalysée</vt:lpstr>
      <vt:lpstr>Présentation PowerPoint</vt:lpstr>
      <vt:lpstr>Les colles Polyurétnane</vt:lpstr>
      <vt:lpstr>Les colles Néoprène</vt:lpstr>
      <vt:lpstr>Colle époxy tri composant</vt:lpstr>
      <vt:lpstr>Les mastics colle SIKA 11-FC polyuréthane mono-composant</vt:lpstr>
      <vt:lpstr>Cyanoacrylate DAP – le miracle ! Baltimore April 20, 2016</vt:lpstr>
      <vt:lpstr>Présentation PowerPoint</vt:lpstr>
      <vt:lpstr>Présentation PowerPoint</vt:lpstr>
      <vt:lpstr>Démonstration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collage du bois</dc:title>
  <dc:creator>Gérard Nourigat</dc:creator>
  <cp:lastModifiedBy>Gérard Nourigat</cp:lastModifiedBy>
  <cp:revision>59</cp:revision>
  <dcterms:created xsi:type="dcterms:W3CDTF">2018-02-17T09:24:15Z</dcterms:created>
  <dcterms:modified xsi:type="dcterms:W3CDTF">2018-03-03T06:21:41Z</dcterms:modified>
</cp:coreProperties>
</file>