
<file path=[Content_Types].xml><?xml version="1.0" encoding="utf-8"?>
<Types xmlns="http://schemas.openxmlformats.org/package/2006/content-types"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7" r:id="rId2"/>
    <p:sldMasterId id="2147483693" r:id="rId3"/>
    <p:sldMasterId id="2147483709" r:id="rId4"/>
  </p:sldMasterIdLst>
  <p:notesMasterIdLst>
    <p:notesMasterId r:id="rId53"/>
  </p:notesMasterIdLst>
  <p:sldIdLst>
    <p:sldId id="269" r:id="rId5"/>
    <p:sldId id="270" r:id="rId6"/>
    <p:sldId id="271" r:id="rId7"/>
    <p:sldId id="272" r:id="rId8"/>
    <p:sldId id="273" r:id="rId9"/>
    <p:sldId id="411" r:id="rId10"/>
    <p:sldId id="276" r:id="rId11"/>
    <p:sldId id="279" r:id="rId12"/>
    <p:sldId id="412" r:id="rId13"/>
    <p:sldId id="363" r:id="rId14"/>
    <p:sldId id="410" r:id="rId15"/>
    <p:sldId id="398" r:id="rId16"/>
    <p:sldId id="376" r:id="rId17"/>
    <p:sldId id="405" r:id="rId18"/>
    <p:sldId id="432" r:id="rId19"/>
    <p:sldId id="364" r:id="rId20"/>
    <p:sldId id="280" r:id="rId21"/>
    <p:sldId id="294" r:id="rId22"/>
    <p:sldId id="295" r:id="rId23"/>
    <p:sldId id="413" r:id="rId24"/>
    <p:sldId id="414" r:id="rId25"/>
    <p:sldId id="415" r:id="rId26"/>
    <p:sldId id="431" r:id="rId27"/>
    <p:sldId id="326" r:id="rId28"/>
    <p:sldId id="359" r:id="rId29"/>
    <p:sldId id="396" r:id="rId30"/>
    <p:sldId id="360" r:id="rId31"/>
    <p:sldId id="384" r:id="rId32"/>
    <p:sldId id="361" r:id="rId33"/>
    <p:sldId id="416" r:id="rId34"/>
    <p:sldId id="334" r:id="rId35"/>
    <p:sldId id="417" r:id="rId36"/>
    <p:sldId id="409" r:id="rId37"/>
    <p:sldId id="372" r:id="rId38"/>
    <p:sldId id="406" r:id="rId39"/>
    <p:sldId id="379" r:id="rId40"/>
    <p:sldId id="341" r:id="rId41"/>
    <p:sldId id="419" r:id="rId42"/>
    <p:sldId id="343" r:id="rId43"/>
    <p:sldId id="345" r:id="rId44"/>
    <p:sldId id="388" r:id="rId45"/>
    <p:sldId id="428" r:id="rId46"/>
    <p:sldId id="427" r:id="rId47"/>
    <p:sldId id="429" r:id="rId48"/>
    <p:sldId id="430" r:id="rId49"/>
    <p:sldId id="352" r:id="rId50"/>
    <p:sldId id="353" r:id="rId51"/>
    <p:sldId id="354" r:id="rId52"/>
  </p:sldIdLst>
  <p:sldSz cx="12192000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8"/>
    <a:srgbClr val="000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84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3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8265654804069946"/>
          <c:h val="0.699856412757610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Feuil1!$A$2:$A$8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Feuil1!$B$2:$B$8</c:f>
              <c:numCache>
                <c:formatCode>General</c:formatCode>
                <c:ptCount val="7"/>
                <c:pt idx="0">
                  <c:v>112</c:v>
                </c:pt>
                <c:pt idx="1">
                  <c:v>93</c:v>
                </c:pt>
                <c:pt idx="2">
                  <c:v>79</c:v>
                </c:pt>
                <c:pt idx="3">
                  <c:v>78</c:v>
                </c:pt>
                <c:pt idx="4">
                  <c:v>83</c:v>
                </c:pt>
                <c:pt idx="5">
                  <c:v>91</c:v>
                </c:pt>
                <c:pt idx="6">
                  <c:v>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95-4280-8623-A1C47F64EF31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Feuil1!$C$2:$C$8</c:f>
              <c:numCache>
                <c:formatCode>General</c:formatCode>
                <c:ptCount val="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95-4280-8623-A1C47F64EF31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Feuil1!$D$2:$D$8</c:f>
              <c:numCache>
                <c:formatCode>General</c:formatCode>
                <c:ptCount val="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95-4280-8623-A1C47F64EF3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7951928"/>
        <c:axId val="317947224"/>
      </c:lineChart>
      <c:catAx>
        <c:axId val="317951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7947224"/>
        <c:crosses val="autoZero"/>
        <c:auto val="1"/>
        <c:lblAlgn val="ctr"/>
        <c:lblOffset val="100"/>
        <c:noMultiLvlLbl val="0"/>
      </c:catAx>
      <c:valAx>
        <c:axId val="3179472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7951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53463314520267E-3"/>
          <c:y val="7.6167354671787674E-3"/>
          <c:w val="0.86594048698053738"/>
          <c:h val="0.699856412757610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Feuil1!$A$2:$A$7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Feuil1!$B$2:$B$7</c:f>
              <c:numCache>
                <c:formatCode>General</c:formatCode>
                <c:ptCount val="6"/>
                <c:pt idx="0">
                  <c:v>255</c:v>
                </c:pt>
                <c:pt idx="1">
                  <c:v>287</c:v>
                </c:pt>
                <c:pt idx="2">
                  <c:v>320</c:v>
                </c:pt>
                <c:pt idx="3">
                  <c:v>294</c:v>
                </c:pt>
                <c:pt idx="4">
                  <c:v>320</c:v>
                </c:pt>
                <c:pt idx="5">
                  <c:v>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A2-4B54-8C9C-B678FB034BEB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Feuil1!$C$2:$C$7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A2-4B54-8C9C-B678FB034BEB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Feuil1!$D$2:$D$7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A2-4B54-8C9C-B678FB034B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1040016"/>
        <c:axId val="381039232"/>
      </c:lineChart>
      <c:catAx>
        <c:axId val="38104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1039232"/>
        <c:crosses val="autoZero"/>
        <c:auto val="1"/>
        <c:lblAlgn val="ctr"/>
        <c:lblOffset val="100"/>
        <c:noMultiLvlLbl val="0"/>
      </c:catAx>
      <c:valAx>
        <c:axId val="38103923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81040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54297557420322E-3"/>
          <c:y val="0"/>
          <c:w val="0.98265654804069946"/>
          <c:h val="0.699856412757610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21</c:v>
                </c:pt>
                <c:pt idx="1">
                  <c:v>97</c:v>
                </c:pt>
                <c:pt idx="2">
                  <c:v>132</c:v>
                </c:pt>
                <c:pt idx="3">
                  <c:v>114</c:v>
                </c:pt>
                <c:pt idx="4">
                  <c:v>106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9C-4DEE-93EA-C4CD64623E77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9C-4DEE-93EA-C4CD64623E77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9C-4DEE-93EA-C4CD64623E7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7960160"/>
        <c:axId val="317960552"/>
      </c:lineChart>
      <c:catAx>
        <c:axId val="31796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7960552"/>
        <c:crosses val="autoZero"/>
        <c:auto val="1"/>
        <c:lblAlgn val="ctr"/>
        <c:lblOffset val="100"/>
        <c:noMultiLvlLbl val="0"/>
      </c:catAx>
      <c:valAx>
        <c:axId val="3179605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796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16527610695014E-2"/>
          <c:y val="5.4534264025993234E-2"/>
          <c:w val="0.98265654804069946"/>
          <c:h val="0.699856412757610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Feuil1!$A$2:$A$12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Feuil1!$B$2:$B$12</c:f>
              <c:numCache>
                <c:formatCode>General</c:formatCode>
                <c:ptCount val="11"/>
                <c:pt idx="0">
                  <c:v>3360</c:v>
                </c:pt>
                <c:pt idx="1">
                  <c:v>7022</c:v>
                </c:pt>
                <c:pt idx="2">
                  <c:v>7528</c:v>
                </c:pt>
                <c:pt idx="3">
                  <c:v>5263</c:v>
                </c:pt>
                <c:pt idx="4">
                  <c:v>9545</c:v>
                </c:pt>
                <c:pt idx="5">
                  <c:v>9148</c:v>
                </c:pt>
                <c:pt idx="6">
                  <c:v>11400</c:v>
                </c:pt>
                <c:pt idx="7">
                  <c:v>10227</c:v>
                </c:pt>
                <c:pt idx="8">
                  <c:v>14849</c:v>
                </c:pt>
                <c:pt idx="9">
                  <c:v>13448</c:v>
                </c:pt>
                <c:pt idx="10">
                  <c:v>15726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91-4954-A1A2-3C9978EF7419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Feuil1!$C$2:$C$12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91-4954-A1A2-3C9978EF7419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Feuil1!$D$2:$D$12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91-4954-A1A2-3C9978EF741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7960160"/>
        <c:axId val="317960552"/>
      </c:lineChart>
      <c:catAx>
        <c:axId val="31796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7960552"/>
        <c:crosses val="autoZero"/>
        <c:auto val="1"/>
        <c:lblAlgn val="ctr"/>
        <c:lblOffset val="100"/>
        <c:noMultiLvlLbl val="0"/>
      </c:catAx>
      <c:valAx>
        <c:axId val="3179605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796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16527610695014E-2"/>
          <c:y val="5.4534264025993234E-2"/>
          <c:w val="0.98265654804069946"/>
          <c:h val="0.699856412757610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Feuil1!$A$2:$A$12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Feuil1!$B$2:$B$12</c:f>
              <c:numCache>
                <c:formatCode>General</c:formatCode>
                <c:ptCount val="11"/>
                <c:pt idx="0">
                  <c:v>2115</c:v>
                </c:pt>
                <c:pt idx="1">
                  <c:v>5475</c:v>
                </c:pt>
                <c:pt idx="2">
                  <c:v>5300</c:v>
                </c:pt>
                <c:pt idx="3">
                  <c:v>4003</c:v>
                </c:pt>
                <c:pt idx="4">
                  <c:v>5545</c:v>
                </c:pt>
                <c:pt idx="5">
                  <c:v>6150</c:v>
                </c:pt>
                <c:pt idx="6">
                  <c:v>7325</c:v>
                </c:pt>
                <c:pt idx="7">
                  <c:v>6915</c:v>
                </c:pt>
                <c:pt idx="8">
                  <c:v>10219</c:v>
                </c:pt>
                <c:pt idx="9">
                  <c:v>9003</c:v>
                </c:pt>
                <c:pt idx="10">
                  <c:v>8953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3B-4080-8A08-35887CD52689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Feuil1!$C$2:$C$12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3B-4080-8A08-35887CD52689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Feuil1!$D$2:$D$12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3B-4080-8A08-35887CD526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7960160"/>
        <c:axId val="317960552"/>
      </c:lineChart>
      <c:catAx>
        <c:axId val="31796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17960552"/>
        <c:crosses val="autoZero"/>
        <c:auto val="1"/>
        <c:lblAlgn val="ctr"/>
        <c:lblOffset val="100"/>
        <c:noMultiLvlLbl val="0"/>
      </c:catAx>
      <c:valAx>
        <c:axId val="3179605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796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09077314338471"/>
          <c:y val="0"/>
          <c:w val="0.86594048698053738"/>
          <c:h val="0.699856412757610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Feuil1!$A$2:$A$8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Feuil1!$B$2:$B$8</c:f>
              <c:numCache>
                <c:formatCode>General</c:formatCode>
                <c:ptCount val="7"/>
                <c:pt idx="0">
                  <c:v>1586</c:v>
                </c:pt>
                <c:pt idx="1">
                  <c:v>1104</c:v>
                </c:pt>
                <c:pt idx="2">
                  <c:v>1615</c:v>
                </c:pt>
                <c:pt idx="3">
                  <c:v>1350</c:v>
                </c:pt>
                <c:pt idx="4">
                  <c:v>1850</c:v>
                </c:pt>
                <c:pt idx="5">
                  <c:v>1050</c:v>
                </c:pt>
                <c:pt idx="6">
                  <c:v>1910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E6-4ECD-A241-951E5FAD3E93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Feuil1!$C$2:$C$8</c:f>
              <c:numCache>
                <c:formatCode>General</c:formatCode>
                <c:ptCount val="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E6-4ECD-A241-951E5FAD3E93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Feuil1!$D$2:$D$8</c:f>
              <c:numCache>
                <c:formatCode>General</c:formatCode>
                <c:ptCount val="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E6-4ECD-A241-951E5FAD3E9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1045896"/>
        <c:axId val="381043152"/>
      </c:lineChart>
      <c:catAx>
        <c:axId val="381045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1043152"/>
        <c:crosses val="autoZero"/>
        <c:auto val="1"/>
        <c:lblAlgn val="ctr"/>
        <c:lblOffset val="100"/>
        <c:noMultiLvlLbl val="0"/>
      </c:catAx>
      <c:valAx>
        <c:axId val="3810431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81045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690803525081902E-2"/>
          <c:y val="0.10358214798381835"/>
          <c:w val="0.86594048698053738"/>
          <c:h val="0.699856412757610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Feuil1!$A$2:$A$8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Feuil1!$B$2:$B$8</c:f>
              <c:numCache>
                <c:formatCode>General</c:formatCode>
                <c:ptCount val="7"/>
                <c:pt idx="0">
                  <c:v>2414</c:v>
                </c:pt>
                <c:pt idx="1">
                  <c:v>1891</c:v>
                </c:pt>
                <c:pt idx="2">
                  <c:v>1830</c:v>
                </c:pt>
                <c:pt idx="3">
                  <c:v>1870</c:v>
                </c:pt>
                <c:pt idx="4">
                  <c:v>1670</c:v>
                </c:pt>
                <c:pt idx="5">
                  <c:v>2470</c:v>
                </c:pt>
                <c:pt idx="6">
                  <c:v>3765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8B-4288-8DDC-50F0EC87219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Feuil1!$C$2:$C$8</c:f>
              <c:numCache>
                <c:formatCode>General</c:formatCode>
                <c:ptCount val="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8B-4288-8DDC-50F0EC87219E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Feuil1!$D$2:$D$8</c:f>
              <c:numCache>
                <c:formatCode>General</c:formatCode>
                <c:ptCount val="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8B-4288-8DDC-50F0EC87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036880"/>
        <c:axId val="381043544"/>
      </c:lineChart>
      <c:catAx>
        <c:axId val="38103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1043544"/>
        <c:crosses val="autoZero"/>
        <c:auto val="1"/>
        <c:lblAlgn val="ctr"/>
        <c:lblOffset val="100"/>
        <c:noMultiLvlLbl val="0"/>
      </c:catAx>
      <c:valAx>
        <c:axId val="3810435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81036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53463314520267E-3"/>
          <c:y val="1.5233470934357535E-2"/>
          <c:w val="0.86594048698053738"/>
          <c:h val="0.699856412757610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Feuil1!$A$2:$A$8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Feuil1!$B$2:$B$8</c:f>
              <c:numCache>
                <c:formatCode>General</c:formatCode>
                <c:ptCount val="7"/>
                <c:pt idx="0">
                  <c:v>13000</c:v>
                </c:pt>
                <c:pt idx="1">
                  <c:v>7400</c:v>
                </c:pt>
                <c:pt idx="2">
                  <c:v>17300</c:v>
                </c:pt>
                <c:pt idx="3">
                  <c:v>15300</c:v>
                </c:pt>
                <c:pt idx="4">
                  <c:v>5457</c:v>
                </c:pt>
                <c:pt idx="5">
                  <c:v>5198</c:v>
                </c:pt>
                <c:pt idx="6">
                  <c:v>5576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E4-4233-9AB1-3EE51FFD5B41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Feuil1!$C$2:$C$8</c:f>
              <c:numCache>
                <c:formatCode>General</c:formatCode>
                <c:ptCount val="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E4-4233-9AB1-3EE51FFD5B41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Colonne2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Feuil1!$D$2:$D$8</c:f>
              <c:numCache>
                <c:formatCode>General</c:formatCode>
                <c:ptCount val="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E4-4233-9AB1-3EE51FFD5B4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1041584"/>
        <c:axId val="381037272"/>
      </c:lineChart>
      <c:catAx>
        <c:axId val="38104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1037272"/>
        <c:crosses val="autoZero"/>
        <c:auto val="1"/>
        <c:lblAlgn val="ctr"/>
        <c:lblOffset val="100"/>
        <c:noMultiLvlLbl val="0"/>
      </c:catAx>
      <c:valAx>
        <c:axId val="3810372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81041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16666666666667"/>
          <c:y val="0.22390572390572391"/>
          <c:w val="0.83020833333333333"/>
          <c:h val="0.7121212121212121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Adhérents</c:v>
                </c:pt>
              </c:strCache>
            </c:strRef>
          </c:tx>
          <c:spPr>
            <a:ln w="23758">
              <a:solidFill>
                <a:srgbClr val="FF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5"/>
              <c:layout>
                <c:manualLayout>
                  <c:x val="-4.0235853706059643E-2"/>
                  <c:y val="-5.6490128656398575E-2"/>
                </c:manualLayout>
              </c:layout>
              <c:spPr>
                <a:noFill/>
                <a:ln w="15839">
                  <a:noFill/>
                </a:ln>
              </c:spPr>
              <c:txPr>
                <a:bodyPr/>
                <a:lstStyle/>
                <a:p>
                  <a:pPr>
                    <a:defRPr sz="1608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DF-40E5-AA4B-7A515730F313}"/>
                </c:ext>
              </c:extLst>
            </c:dLbl>
            <c:dLbl>
              <c:idx val="6"/>
              <c:layout>
                <c:manualLayout>
                  <c:x val="-3.6798391672110853E-2"/>
                  <c:y val="-7.2357155144190555E-2"/>
                </c:manualLayout>
              </c:layout>
              <c:spPr>
                <a:noFill/>
                <a:ln w="15839">
                  <a:noFill/>
                </a:ln>
              </c:spPr>
              <c:txPr>
                <a:bodyPr/>
                <a:lstStyle/>
                <a:p>
                  <a:pPr>
                    <a:defRPr sz="1608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DF-40E5-AA4B-7A515730F313}"/>
                </c:ext>
              </c:extLst>
            </c:dLbl>
            <c:spPr>
              <a:noFill/>
              <a:ln w="1583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8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Sheet1!$C$1:$P$1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Sheet1!$C$2:$P$2</c:f>
              <c:numCache>
                <c:formatCode>General</c:formatCode>
                <c:ptCount val="14"/>
                <c:pt idx="0">
                  <c:v>137</c:v>
                </c:pt>
                <c:pt idx="1">
                  <c:v>143</c:v>
                </c:pt>
                <c:pt idx="2">
                  <c:v>158</c:v>
                </c:pt>
                <c:pt idx="3">
                  <c:v>160</c:v>
                </c:pt>
                <c:pt idx="4">
                  <c:v>175</c:v>
                </c:pt>
                <c:pt idx="5">
                  <c:v>217</c:v>
                </c:pt>
                <c:pt idx="6">
                  <c:v>222</c:v>
                </c:pt>
                <c:pt idx="7">
                  <c:v>255</c:v>
                </c:pt>
                <c:pt idx="8">
                  <c:v>287</c:v>
                </c:pt>
                <c:pt idx="9">
                  <c:v>320</c:v>
                </c:pt>
                <c:pt idx="10">
                  <c:v>294</c:v>
                </c:pt>
                <c:pt idx="11">
                  <c:v>320</c:v>
                </c:pt>
                <c:pt idx="12">
                  <c:v>303</c:v>
                </c:pt>
                <c:pt idx="13">
                  <c:v>321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76DF-40E5-AA4B-7A515730F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038056"/>
        <c:axId val="381038448"/>
      </c:lineChart>
      <c:catAx>
        <c:axId val="381038056"/>
        <c:scaling>
          <c:orientation val="minMax"/>
        </c:scaling>
        <c:delete val="0"/>
        <c:axPos val="t"/>
        <c:majorGridlines>
          <c:spPr>
            <a:ln w="198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80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6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381038448"/>
        <c:crosses val="max"/>
        <c:auto val="1"/>
        <c:lblAlgn val="ctr"/>
        <c:lblOffset val="100"/>
        <c:tickLblSkip val="1"/>
        <c:tickMarkSkip val="1"/>
        <c:noMultiLvlLbl val="0"/>
      </c:catAx>
      <c:valAx>
        <c:axId val="381038448"/>
        <c:scaling>
          <c:orientation val="minMax"/>
          <c:min val="100"/>
        </c:scaling>
        <c:delete val="0"/>
        <c:axPos val="l"/>
        <c:majorGridlines>
          <c:spPr>
            <a:ln w="198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8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381038056"/>
        <c:crosses val="autoZero"/>
        <c:crossBetween val="between"/>
        <c:minorUnit val="4"/>
      </c:valAx>
      <c:spPr>
        <a:noFill/>
        <a:ln w="7919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325012355945366E-2"/>
          <c:y val="3.1138699041592336E-2"/>
          <c:w val="0.97916666666666663"/>
          <c:h val="0.9663299663299663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Compta</c:v>
                </c:pt>
              </c:strCache>
            </c:strRef>
          </c:tx>
          <c:spPr>
            <a:ln w="18728">
              <a:solidFill>
                <a:srgbClr val="008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dLbls>
            <c:dLbl>
              <c:idx val="4"/>
              <c:spPr>
                <a:noFill/>
                <a:ln w="12485">
                  <a:noFill/>
                </a:ln>
                <a:effectLst/>
              </c:spPr>
              <c:txPr>
                <a:bodyPr/>
                <a:lstStyle/>
                <a:p>
                  <a:pPr>
                    <a:defRPr sz="1263" b="1" i="0" u="none" strike="noStrike" baseline="0">
                      <a:solidFill>
                        <a:srgbClr val="00B05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C76-48C1-95EE-660F39FCA9D2}"/>
                </c:ext>
              </c:extLst>
            </c:dLbl>
            <c:dLbl>
              <c:idx val="5"/>
              <c:spPr>
                <a:noFill/>
                <a:ln w="12485">
                  <a:noFill/>
                </a:ln>
                <a:effectLst/>
              </c:spPr>
              <c:txPr>
                <a:bodyPr/>
                <a:lstStyle/>
                <a:p>
                  <a:pPr>
                    <a:defRPr sz="1263" b="1" i="0" u="none" strike="noStrike" baseline="0">
                      <a:solidFill>
                        <a:srgbClr val="00B05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76-48C1-95EE-660F39FCA9D2}"/>
                </c:ext>
              </c:extLst>
            </c:dLbl>
            <c:dLbl>
              <c:idx val="6"/>
              <c:layout>
                <c:manualLayout>
                  <c:x val="8.963790236924285E-3"/>
                  <c:y val="-1.3448877158691031E-2"/>
                </c:manualLayout>
              </c:layout>
              <c:spPr>
                <a:noFill/>
                <a:ln w="12485">
                  <a:noFill/>
                </a:ln>
                <a:effectLst/>
              </c:spPr>
              <c:txPr>
                <a:bodyPr/>
                <a:lstStyle/>
                <a:p>
                  <a:pPr>
                    <a:defRPr sz="1263" b="1" i="0" u="none" strike="noStrike" baseline="0">
                      <a:solidFill>
                        <a:srgbClr val="00B05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76-48C1-95EE-660F39FCA9D2}"/>
                </c:ext>
              </c:extLst>
            </c:dLbl>
            <c:dLbl>
              <c:idx val="7"/>
              <c:layout>
                <c:manualLayout>
                  <c:x val="-0.10353614416125068"/>
                  <c:y val="-1.539175636297957E-2"/>
                </c:manualLayout>
              </c:layout>
              <c:spPr>
                <a:noFill/>
                <a:ln w="12485">
                  <a:noFill/>
                </a:ln>
                <a:effectLst/>
              </c:spPr>
              <c:txPr>
                <a:bodyPr/>
                <a:lstStyle/>
                <a:p>
                  <a:pPr>
                    <a:defRPr sz="1263" b="1" i="0" u="none" strike="noStrike" baseline="0">
                      <a:solidFill>
                        <a:srgbClr val="00B05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76-48C1-95EE-660F39FCA9D2}"/>
                </c:ext>
              </c:extLst>
            </c:dLbl>
            <c:dLbl>
              <c:idx val="8"/>
              <c:spPr>
                <a:noFill/>
                <a:ln w="12485">
                  <a:noFill/>
                </a:ln>
                <a:effectLst/>
              </c:spPr>
              <c:txPr>
                <a:bodyPr/>
                <a:lstStyle/>
                <a:p>
                  <a:pPr>
                    <a:defRPr sz="1263" b="1" i="0" u="none" strike="noStrike" baseline="0">
                      <a:solidFill>
                        <a:srgbClr val="00B05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C76-48C1-95EE-660F39FCA9D2}"/>
                </c:ext>
              </c:extLst>
            </c:dLbl>
            <c:spPr>
              <a:noFill/>
              <a:ln w="6243">
                <a:noFill/>
                <a:prstDash val="solid"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65" b="1" i="0" u="none" strike="noStrike" baseline="0">
                    <a:solidFill>
                      <a:srgbClr val="00B05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Sheet1!$C$1:$P$1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Sheet1!$C$2:$P$2</c:f>
              <c:numCache>
                <c:formatCode>General</c:formatCode>
                <c:ptCount val="14"/>
                <c:pt idx="4">
                  <c:v>240</c:v>
                </c:pt>
                <c:pt idx="5">
                  <c:v>261</c:v>
                </c:pt>
                <c:pt idx="6">
                  <c:v>363</c:v>
                </c:pt>
                <c:pt idx="7">
                  <c:v>692</c:v>
                </c:pt>
                <c:pt idx="8">
                  <c:v>960</c:v>
                </c:pt>
                <c:pt idx="9">
                  <c:v>1100</c:v>
                </c:pt>
                <c:pt idx="10">
                  <c:v>990</c:v>
                </c:pt>
                <c:pt idx="11">
                  <c:v>1370</c:v>
                </c:pt>
                <c:pt idx="12">
                  <c:v>1424</c:v>
                </c:pt>
                <c:pt idx="13">
                  <c:v>1590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CC76-48C1-95EE-660F39FCA9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044328"/>
        <c:axId val="381040408"/>
      </c:lineChart>
      <c:catAx>
        <c:axId val="38104432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381040408"/>
        <c:crosses val="max"/>
        <c:auto val="1"/>
        <c:lblAlgn val="ctr"/>
        <c:lblOffset val="100"/>
        <c:noMultiLvlLbl val="0"/>
      </c:catAx>
      <c:valAx>
        <c:axId val="381040408"/>
        <c:scaling>
          <c:orientation val="minMax"/>
          <c:min val="10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3121">
            <a:noFill/>
          </a:ln>
        </c:spPr>
        <c:crossAx val="381044328"/>
        <c:crosses val="autoZero"/>
        <c:crossBetween val="between"/>
        <c:minorUnit val="20"/>
      </c:valAx>
      <c:spPr>
        <a:noFill/>
        <a:ln w="2536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AD1C9EE-15FA-41BB-8BCE-9126994A5FBE}" type="datetimeFigureOut">
              <a:rPr lang="fr-FR" smtClean="0"/>
              <a:t>25/01/2019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D7CE30B-12AB-4A49-A262-71B00140D7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95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284E9E6-5F76-4235-B233-84A42B5C407A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908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D3544B-C1A0-4EC0-AFF9-FA1A8EBAFC40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10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07475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D3544B-C1A0-4EC0-AFF9-FA1A8EBAFC40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11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49614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D3544B-C1A0-4EC0-AFF9-FA1A8EBAFC40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12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215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D3544B-C1A0-4EC0-AFF9-FA1A8EBAFC40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13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11112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3FD1BC-C779-46C6-B400-8BF54833D54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14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0374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3FD1BC-C779-46C6-B400-8BF54833D54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15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15415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30C02B-AF06-4F9F-993A-7840D24731DC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16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41943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3FD1BC-C779-46C6-B400-8BF54833D54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17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25440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30C02B-AF06-4F9F-993A-7840D24731DC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18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727076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B61FB4-BE18-4053-BDF6-2E6DABA69DD6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19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84508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E7AD5D-77C6-4BC4-8AA3-11DA7F262048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60074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87C5E8-26F7-4175-BC0E-19A726027AC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20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32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879028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E1306F-DBB5-43BF-88F6-8923C04575A3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21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91779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89CC75-B422-4444-96CD-9CDFF0A9E143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22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20189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401D20-EF78-4300-A98E-AD2B22C349EB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23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5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4588251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0486" name="Rectangle 6"/>
          <p:cNvSpPr txBox="1">
            <a:spLocks noGrp="1" noChangeArrowheads="1"/>
          </p:cNvSpPr>
          <p:nvPr/>
        </p:nvSpPr>
        <p:spPr bwMode="auto">
          <a:xfrm>
            <a:off x="0" y="7546251"/>
            <a:ext cx="4588251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 anchor="b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0487" name="Rectangle 7"/>
          <p:cNvSpPr txBox="1">
            <a:spLocks noGrp="1" noChangeArrowheads="1"/>
          </p:cNvSpPr>
          <p:nvPr/>
        </p:nvSpPr>
        <p:spPr bwMode="auto">
          <a:xfrm>
            <a:off x="6003182" y="7546251"/>
            <a:ext cx="4589894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 anchor="b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83C3A4D-66A9-4B97-BD0E-895958DF1DFC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64556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A77D6D-26A2-442F-ACDA-B620AD3456C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24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576200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634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4F9C3B-80CF-4D38-9486-59A154B2B641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25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34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747819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655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655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09CEC7-9DBD-4C72-9700-D7A4D0A041F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27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55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06044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65B081-B124-4148-BFB9-B7A397C12801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29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75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698200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0C308C-55B0-46AA-835C-5EC81F3FD8AB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30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22829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778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778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366713-2A8D-48C3-BE1B-A2E489F4ED69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31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78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506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38D5973-50C2-4B03-A16B-FD4827D6555C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130753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778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778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366713-2A8D-48C3-BE1B-A2E489F4ED69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32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78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02758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778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778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366713-2A8D-48C3-BE1B-A2E489F4ED69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33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78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016151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839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F34C46-2F76-425A-B563-F226AC2F7E7A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34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39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91922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839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F34C46-2F76-425A-B563-F226AC2F7E7A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35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39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28326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839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F34C46-2F76-425A-B563-F226AC2F7E7A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36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39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53558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921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921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5C6D986-B68C-462C-AE87-158E1153309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37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165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4588251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92166" name="Rectangle 6"/>
          <p:cNvSpPr txBox="1">
            <a:spLocks noGrp="1" noChangeArrowheads="1"/>
          </p:cNvSpPr>
          <p:nvPr/>
        </p:nvSpPr>
        <p:spPr bwMode="auto">
          <a:xfrm>
            <a:off x="0" y="7546251"/>
            <a:ext cx="4588251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 anchor="b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92167" name="Rectangle 7"/>
          <p:cNvSpPr txBox="1">
            <a:spLocks noGrp="1" noChangeArrowheads="1"/>
          </p:cNvSpPr>
          <p:nvPr/>
        </p:nvSpPr>
        <p:spPr bwMode="auto">
          <a:xfrm>
            <a:off x="6003182" y="7546251"/>
            <a:ext cx="4589894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 anchor="b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4F58D7B-0942-4915-B0DD-E72D94F193F4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1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11476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819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79BBEC-08E7-471C-9033-28E2714BDC96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38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19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554204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962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962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F608FC-B936-4639-A390-0F46078D0233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39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6261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4588251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96262" name="Rectangle 6"/>
          <p:cNvSpPr txBox="1">
            <a:spLocks noGrp="1" noChangeArrowheads="1"/>
          </p:cNvSpPr>
          <p:nvPr/>
        </p:nvSpPr>
        <p:spPr bwMode="auto">
          <a:xfrm>
            <a:off x="0" y="7546251"/>
            <a:ext cx="4588251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 anchor="b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96263" name="Rectangle 7"/>
          <p:cNvSpPr txBox="1">
            <a:spLocks noGrp="1" noChangeArrowheads="1"/>
          </p:cNvSpPr>
          <p:nvPr/>
        </p:nvSpPr>
        <p:spPr bwMode="auto">
          <a:xfrm>
            <a:off x="6003182" y="7546251"/>
            <a:ext cx="4589894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 anchor="b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F88323A-7919-4D87-9C5E-4A918AD33816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62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30255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993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993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DABF40-5828-4343-AEC3-5A57C1B86DE2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40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93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09870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095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51918A-3C2F-49EE-BABF-837C2E5A13A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41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95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4822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85BAAF-BB06-4AB5-AB5B-027900DB2809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53811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095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51918A-3C2F-49EE-BABF-837C2E5A13A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42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95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9772713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095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51918A-3C2F-49EE-BABF-837C2E5A13A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43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95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072241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095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51918A-3C2F-49EE-BABF-837C2E5A13A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44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95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123674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095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51918A-3C2F-49EE-BABF-837C2E5A13A5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45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95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017185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136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136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0BCAA0-64A0-4E3A-B38B-E92503466FBC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46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6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15285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157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157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12B9E1-91B4-4FEB-971C-3E853145505B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47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57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61321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93F2A3-2990-4831-B341-F0CF31178FA8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9374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AE62C1-8AC6-4ED6-AD1F-D0B1A84B08BF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027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401D20-EF78-4300-A98E-AD2B22C349EB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5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4588251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0486" name="Rectangle 6"/>
          <p:cNvSpPr txBox="1">
            <a:spLocks noGrp="1" noChangeArrowheads="1"/>
          </p:cNvSpPr>
          <p:nvPr/>
        </p:nvSpPr>
        <p:spPr bwMode="auto">
          <a:xfrm>
            <a:off x="0" y="7546251"/>
            <a:ext cx="4588251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 anchor="b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0487" name="Rectangle 7"/>
          <p:cNvSpPr txBox="1">
            <a:spLocks noGrp="1" noChangeArrowheads="1"/>
          </p:cNvSpPr>
          <p:nvPr/>
        </p:nvSpPr>
        <p:spPr bwMode="auto">
          <a:xfrm>
            <a:off x="6003182" y="7546251"/>
            <a:ext cx="4589894" cy="3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493" tIns="51747" rIns="103493" bIns="51747" anchor="b"/>
          <a:lstStyle>
            <a:lvl1pPr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5675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83C3A4D-66A9-4B97-BD0E-895958DF1DFC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3863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D3544B-C1A0-4EC0-AFF9-FA1A8EBAFC40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6758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t>Association des Passionnés du Bois - Rapport Financier 2009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altLang="fr-FR" sz="1300" dirty="0">
                <a:solidFill>
                  <a:srgbClr val="000000"/>
                </a:solidFill>
                <a:latin typeface="Arial" panose="020B0604020202020204" pitchFamily="34" charset="0"/>
              </a:rPr>
              <a:t>Assemblée Générale du 9janvier 2010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763" indent="-309524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098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337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576" indent="-247620" defTabSz="1035187"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3815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054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293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532" indent="-247620" defTabSz="1035187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D3544B-C1A0-4EC0-AFF9-FA1A8EBAFC40}" type="slidenum">
              <a:rPr lang="fr-FR" altLang="fr-FR" sz="1300">
                <a:solidFill>
                  <a:srgbClr val="000000"/>
                </a:solidFill>
                <a:latin typeface="Arial" panose="020B0604020202020204" pitchFamily="34" charset="0"/>
              </a:rPr>
              <a:pPr/>
              <a:t>9</a:t>
            </a:fld>
            <a:endParaRPr lang="fr-FR" altLang="fr-F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66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8"/>
          <p:cNvGrpSpPr>
            <a:grpSpLocks/>
          </p:cNvGrpSpPr>
          <p:nvPr/>
        </p:nvGrpSpPr>
        <p:grpSpPr bwMode="auto">
          <a:xfrm>
            <a:off x="0" y="107950"/>
            <a:ext cx="12134851" cy="6750050"/>
            <a:chOff x="0" y="68"/>
            <a:chExt cx="5733" cy="4252"/>
          </a:xfrm>
        </p:grpSpPr>
        <p:grpSp>
          <p:nvGrpSpPr>
            <p:cNvPr id="5" name="Group 313"/>
            <p:cNvGrpSpPr>
              <a:grpSpLocks/>
            </p:cNvGrpSpPr>
            <p:nvPr/>
          </p:nvGrpSpPr>
          <p:grpSpPr bwMode="auto">
            <a:xfrm>
              <a:off x="0" y="68"/>
              <a:ext cx="5733" cy="4088"/>
              <a:chOff x="0" y="68"/>
              <a:chExt cx="5733" cy="4088"/>
            </a:xfrm>
          </p:grpSpPr>
          <p:grpSp>
            <p:nvGrpSpPr>
              <p:cNvPr id="37" name="Group 312"/>
              <p:cNvGrpSpPr>
                <a:grpSpLocks/>
              </p:cNvGrpSpPr>
              <p:nvPr userDrawn="1"/>
            </p:nvGrpSpPr>
            <p:grpSpPr bwMode="auto">
              <a:xfrm>
                <a:off x="0" y="144"/>
                <a:ext cx="5730" cy="4012"/>
                <a:chOff x="0" y="144"/>
                <a:chExt cx="5730" cy="4012"/>
              </a:xfrm>
            </p:grpSpPr>
            <p:sp>
              <p:nvSpPr>
                <p:cNvPr id="50" name="Line 94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" name="Line 95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" name="Line 96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" name="Line 97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" name="Line 98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" name="Line 99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" name="Line 100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" name="Line 101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58" name="Group 311"/>
                <p:cNvGrpSpPr>
                  <a:grpSpLocks/>
                </p:cNvGrpSpPr>
                <p:nvPr userDrawn="1"/>
              </p:nvGrpSpPr>
              <p:grpSpPr bwMode="auto">
                <a:xfrm>
                  <a:off x="483" y="144"/>
                  <a:ext cx="975" cy="4012"/>
                  <a:chOff x="483" y="144"/>
                  <a:chExt cx="975" cy="4012"/>
                </a:xfrm>
              </p:grpSpPr>
              <p:grpSp>
                <p:nvGrpSpPr>
                  <p:cNvPr id="207" name="Group 305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235" name="Line 10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6" name="Line 1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7" name="Line 1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8" name="Line 1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9" name="Line 10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0" name="Line 1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1" name="Line 1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2" name="Line 1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8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83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27" name="Line 11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" name="Line 11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9" name="Line 1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0" name="Line 1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1" name="Line 11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2" name="Line 11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3" name="Line 1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4" name="Line 1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9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483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9" name="Line 12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0" name="Line 12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1" name="Line 1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2" name="Line 1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3" name="Line 12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4" name="Line 12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5" name="Line 1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6" name="Line 1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10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483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1" name="Line 13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2" name="Line 13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3" name="Line 1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4" name="Line 1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5" name="Line 13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6" name="Line 13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7" name="Line 1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8" name="Line 1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59" name="Group 310"/>
                <p:cNvGrpSpPr>
                  <a:grpSpLocks/>
                </p:cNvGrpSpPr>
                <p:nvPr userDrawn="1"/>
              </p:nvGrpSpPr>
              <p:grpSpPr bwMode="auto">
                <a:xfrm>
                  <a:off x="1551" y="144"/>
                  <a:ext cx="975" cy="4012"/>
                  <a:chOff x="1551" y="144"/>
                  <a:chExt cx="975" cy="4012"/>
                </a:xfrm>
              </p:grpSpPr>
              <p:grpSp>
                <p:nvGrpSpPr>
                  <p:cNvPr id="171" name="Group 304"/>
                  <p:cNvGrpSpPr>
                    <a:grpSpLocks/>
                  </p:cNvGrpSpPr>
                  <p:nvPr userDrawn="1"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199" name="Line 14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0" name="Line 1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1" name="Line 1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2" name="Line 1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3" name="Line 14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4" name="Line 1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5" name="Line 1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6" name="Line 1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2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551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91" name="Line 15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2" name="Line 15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3" name="Line 1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4" name="Line 1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5" name="Line 15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6" name="Line 15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7" name="Line 1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8" name="Line 1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1551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83" name="Line 15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4" name="Line 16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5" name="Line 1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6" name="Line 1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7" name="Line 16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8" name="Line 16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9" name="Line 1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0" name="Line 1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4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1551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75" name="Line 16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" name="Line 16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7" name="Line 1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8" name="Line 1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9" name="Line 17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0" name="Line 17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1" name="Line 1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2" name="Line 1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0" name="Group 309"/>
                <p:cNvGrpSpPr>
                  <a:grpSpLocks/>
                </p:cNvGrpSpPr>
                <p:nvPr userDrawn="1"/>
              </p:nvGrpSpPr>
              <p:grpSpPr bwMode="auto">
                <a:xfrm>
                  <a:off x="2619" y="144"/>
                  <a:ext cx="975" cy="4012"/>
                  <a:chOff x="2619" y="144"/>
                  <a:chExt cx="975" cy="4012"/>
                </a:xfrm>
              </p:grpSpPr>
              <p:grpSp>
                <p:nvGrpSpPr>
                  <p:cNvPr id="135" name="Group 303"/>
                  <p:cNvGrpSpPr>
                    <a:grpSpLocks/>
                  </p:cNvGrpSpPr>
                  <p:nvPr userDrawn="1"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163" name="Line 17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4" name="Line 1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5" name="Line 1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6" name="Line 1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7" name="Line 18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8" name="Line 1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9" name="Line 1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0" name="Line 1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6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2619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5" name="Line 18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6" name="Line 18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7" name="Line 18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8" name="Line 1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9" name="Line 19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0" name="Line 19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1" name="Line 19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2" name="Line 1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7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2619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47" name="Line 19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8" name="Line 19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9" name="Line 19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0" name="Line 19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1" name="Line 20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2" name="Line 20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3" name="Line 20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4" name="Line 20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8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2619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39" name="Line 2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0" name="Line 2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1" name="Line 2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2" name="Line 20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3" name="Line 2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4" name="Line 2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5" name="Line 2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6" name="Line 21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1" name="Group 308"/>
                <p:cNvGrpSpPr>
                  <a:grpSpLocks/>
                </p:cNvGrpSpPr>
                <p:nvPr userDrawn="1"/>
              </p:nvGrpSpPr>
              <p:grpSpPr bwMode="auto">
                <a:xfrm>
                  <a:off x="3687" y="144"/>
                  <a:ext cx="975" cy="4012"/>
                  <a:chOff x="3687" y="144"/>
                  <a:chExt cx="975" cy="4012"/>
                </a:xfrm>
              </p:grpSpPr>
              <p:grpSp>
                <p:nvGrpSpPr>
                  <p:cNvPr id="99" name="Group 302"/>
                  <p:cNvGrpSpPr>
                    <a:grpSpLocks/>
                  </p:cNvGrpSpPr>
                  <p:nvPr userDrawn="1"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127" name="Line 2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8" name="Line 2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9" name="Line 2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0" name="Line 2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1" name="Line 2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2" name="Line 2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3" name="Line 2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4" name="Line 2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0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3687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9" name="Line 2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0" name="Line 2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1" name="Line 2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2" name="Line 2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3" name="Line 2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4" name="Line 2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5" name="Line 2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6" name="Line 2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1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3687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1" name="Line 2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2" name="Line 2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" name="Line 2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4" name="Line 2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5" name="Line 2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6" name="Line 2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7" name="Line 2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8" name="Line 2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2" name="Group 241"/>
                  <p:cNvGrpSpPr>
                    <a:grpSpLocks/>
                  </p:cNvGrpSpPr>
                  <p:nvPr/>
                </p:nvGrpSpPr>
                <p:grpSpPr bwMode="auto">
                  <a:xfrm>
                    <a:off x="3687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3" name="Line 2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4" name="Line 2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5" name="Line 2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6" name="Line 2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7" name="Line 2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8" name="Line 2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9" name="Line 2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0" name="Line 2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2" name="Group 307"/>
                <p:cNvGrpSpPr>
                  <a:grpSpLocks/>
                </p:cNvGrpSpPr>
                <p:nvPr userDrawn="1"/>
              </p:nvGrpSpPr>
              <p:grpSpPr bwMode="auto">
                <a:xfrm>
                  <a:off x="4755" y="144"/>
                  <a:ext cx="975" cy="4012"/>
                  <a:chOff x="4755" y="144"/>
                  <a:chExt cx="975" cy="4012"/>
                </a:xfrm>
              </p:grpSpPr>
              <p:grpSp>
                <p:nvGrpSpPr>
                  <p:cNvPr id="63" name="Group 301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91" name="Line 2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2" name="Line 2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3" name="Line 2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4" name="Line 2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5" name="Line 2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6" name="Line 2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7" name="Line 2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8" name="Line 2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4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4755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83" name="Line 2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4" name="Line 2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5" name="Line 2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6" name="Line 2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7" name="Line 2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8" name="Line 2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9" name="Line 2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0" name="Line 2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5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4755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75" name="Line 2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6" name="Line 2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7" name="Line 2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8" name="Line 2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9" name="Line 2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0" name="Line 2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1" name="Line 2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" name="Line 2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6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4755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67" name="Line 2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8" name="Line 2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9" name="Line 2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0" name="Line 2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1" name="Line 2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2" name="Line 2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3" name="Line 2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4" name="Line 2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38" name="Group 306"/>
              <p:cNvGrpSpPr>
                <a:grpSpLocks/>
              </p:cNvGrpSpPr>
              <p:nvPr userDrawn="1"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39" name="Line 29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0" name="Line 291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" name="Line 292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2" name="Line 293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" name="Line 294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Line 295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Line 296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" name="Line 297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Line 298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Line 29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" name="Line 30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" name="Group 315"/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32" name="Rectangle 9"/>
              <p:cNvSpPr>
                <a:spLocks noChangeArrowheads="1"/>
              </p:cNvSpPr>
              <p:nvPr userDrawn="1"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3" name="Rectangle 10"/>
              <p:cNvSpPr>
                <a:spLocks noChangeArrowheads="1"/>
              </p:cNvSpPr>
              <p:nvPr userDrawn="1"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4" name="Rectangle 11"/>
              <p:cNvSpPr>
                <a:spLocks noChangeArrowheads="1"/>
              </p:cNvSpPr>
              <p:nvPr userDrawn="1"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5" name="Rectangle 12"/>
              <p:cNvSpPr>
                <a:spLocks noChangeArrowheads="1"/>
              </p:cNvSpPr>
              <p:nvPr userDrawn="1"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6" name="Rectangle 13"/>
              <p:cNvSpPr>
                <a:spLocks noChangeArrowheads="1"/>
              </p:cNvSpPr>
              <p:nvPr userDrawn="1"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</p:grpSp>
        <p:grpSp>
          <p:nvGrpSpPr>
            <p:cNvPr id="7" name="Group 287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8" name="Group 73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0" name="Rectangle 1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31" name="Rectangle 1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9" name="Group 72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28" name="Rectangle 1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9" name="Rectangle 1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" name="Group 74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26" name="Rectangle 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7" name="Rectangle 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1" name="Group 77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24" name="Rectangle 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5" name="Rectangle 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2" name="Group 80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22" name="Rectangle 2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3" name="Rectangle 2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3" name="Group 83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20" name="Rectangle 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1" name="Rectangle 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4" name="Group 86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8" name="Rectangle 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9" name="Rectangle 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5" name="Group 89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6" name="Rectangle 9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7" name="Rectangle 9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</p:grpSp>
      <p:pic>
        <p:nvPicPr>
          <p:cNvPr id="243" name="Picture 319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484" y="3403601"/>
            <a:ext cx="32808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3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/>
              <a:t>Cliquez pour modifier le style du titre du masque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24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24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24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B7F4F-3F25-42C7-B62E-00C72340A70A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9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2D8D7-32E6-4701-B83D-FEA8CDA2AE89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1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5C551-1885-4351-9F54-E04CE523CD32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846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366A1-43E8-4228-ADEC-A0FA28F8C3D9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74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E54E-16BD-4056-A73D-F6D53DA2934B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203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7D575-05DC-4DCC-A199-2D0971EBA033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57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E95C-6B87-4C0E-BC93-43B80C023DF8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4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8"/>
          <p:cNvGrpSpPr>
            <a:grpSpLocks/>
          </p:cNvGrpSpPr>
          <p:nvPr/>
        </p:nvGrpSpPr>
        <p:grpSpPr bwMode="auto">
          <a:xfrm>
            <a:off x="0" y="107950"/>
            <a:ext cx="12134851" cy="6750050"/>
            <a:chOff x="0" y="68"/>
            <a:chExt cx="5733" cy="4252"/>
          </a:xfrm>
        </p:grpSpPr>
        <p:grpSp>
          <p:nvGrpSpPr>
            <p:cNvPr id="5" name="Group 313"/>
            <p:cNvGrpSpPr>
              <a:grpSpLocks/>
            </p:cNvGrpSpPr>
            <p:nvPr/>
          </p:nvGrpSpPr>
          <p:grpSpPr bwMode="auto">
            <a:xfrm>
              <a:off x="0" y="68"/>
              <a:ext cx="5733" cy="4088"/>
              <a:chOff x="0" y="68"/>
              <a:chExt cx="5733" cy="4088"/>
            </a:xfrm>
          </p:grpSpPr>
          <p:grpSp>
            <p:nvGrpSpPr>
              <p:cNvPr id="37" name="Group 312"/>
              <p:cNvGrpSpPr>
                <a:grpSpLocks/>
              </p:cNvGrpSpPr>
              <p:nvPr userDrawn="1"/>
            </p:nvGrpSpPr>
            <p:grpSpPr bwMode="auto">
              <a:xfrm>
                <a:off x="0" y="144"/>
                <a:ext cx="5730" cy="4012"/>
                <a:chOff x="0" y="144"/>
                <a:chExt cx="5730" cy="4012"/>
              </a:xfrm>
            </p:grpSpPr>
            <p:sp>
              <p:nvSpPr>
                <p:cNvPr id="50" name="Line 94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" name="Line 95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" name="Line 96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" name="Line 97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" name="Line 98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" name="Line 99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" name="Line 100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" name="Line 101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58" name="Group 311"/>
                <p:cNvGrpSpPr>
                  <a:grpSpLocks/>
                </p:cNvGrpSpPr>
                <p:nvPr userDrawn="1"/>
              </p:nvGrpSpPr>
              <p:grpSpPr bwMode="auto">
                <a:xfrm>
                  <a:off x="483" y="144"/>
                  <a:ext cx="975" cy="4012"/>
                  <a:chOff x="483" y="144"/>
                  <a:chExt cx="975" cy="4012"/>
                </a:xfrm>
              </p:grpSpPr>
              <p:grpSp>
                <p:nvGrpSpPr>
                  <p:cNvPr id="207" name="Group 305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235" name="Line 10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6" name="Line 1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7" name="Line 1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8" name="Line 1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9" name="Line 10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0" name="Line 1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1" name="Line 1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2" name="Line 1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8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83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27" name="Line 11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" name="Line 11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9" name="Line 1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0" name="Line 1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1" name="Line 11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2" name="Line 11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3" name="Line 1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4" name="Line 1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9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483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9" name="Line 12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0" name="Line 12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1" name="Line 1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2" name="Line 1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3" name="Line 12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4" name="Line 12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5" name="Line 1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6" name="Line 1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10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483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1" name="Line 13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2" name="Line 13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3" name="Line 1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4" name="Line 1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5" name="Line 13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6" name="Line 13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7" name="Line 1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8" name="Line 1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59" name="Group 310"/>
                <p:cNvGrpSpPr>
                  <a:grpSpLocks/>
                </p:cNvGrpSpPr>
                <p:nvPr userDrawn="1"/>
              </p:nvGrpSpPr>
              <p:grpSpPr bwMode="auto">
                <a:xfrm>
                  <a:off x="1551" y="144"/>
                  <a:ext cx="975" cy="4012"/>
                  <a:chOff x="1551" y="144"/>
                  <a:chExt cx="975" cy="4012"/>
                </a:xfrm>
              </p:grpSpPr>
              <p:grpSp>
                <p:nvGrpSpPr>
                  <p:cNvPr id="171" name="Group 304"/>
                  <p:cNvGrpSpPr>
                    <a:grpSpLocks/>
                  </p:cNvGrpSpPr>
                  <p:nvPr userDrawn="1"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199" name="Line 14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0" name="Line 1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1" name="Line 1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2" name="Line 1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3" name="Line 14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4" name="Line 1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5" name="Line 1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6" name="Line 1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2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551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91" name="Line 15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2" name="Line 15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3" name="Line 1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4" name="Line 1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5" name="Line 15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6" name="Line 15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7" name="Line 1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8" name="Line 1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1551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83" name="Line 15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4" name="Line 16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5" name="Line 1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6" name="Line 1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7" name="Line 16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8" name="Line 16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9" name="Line 1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0" name="Line 1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4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1551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75" name="Line 16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" name="Line 16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7" name="Line 1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8" name="Line 1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9" name="Line 17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0" name="Line 17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1" name="Line 1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2" name="Line 1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0" name="Group 309"/>
                <p:cNvGrpSpPr>
                  <a:grpSpLocks/>
                </p:cNvGrpSpPr>
                <p:nvPr userDrawn="1"/>
              </p:nvGrpSpPr>
              <p:grpSpPr bwMode="auto">
                <a:xfrm>
                  <a:off x="2619" y="144"/>
                  <a:ext cx="975" cy="4012"/>
                  <a:chOff x="2619" y="144"/>
                  <a:chExt cx="975" cy="4012"/>
                </a:xfrm>
              </p:grpSpPr>
              <p:grpSp>
                <p:nvGrpSpPr>
                  <p:cNvPr id="135" name="Group 303"/>
                  <p:cNvGrpSpPr>
                    <a:grpSpLocks/>
                  </p:cNvGrpSpPr>
                  <p:nvPr userDrawn="1"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163" name="Line 17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4" name="Line 1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5" name="Line 1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6" name="Line 1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7" name="Line 18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8" name="Line 1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9" name="Line 1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0" name="Line 1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6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2619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5" name="Line 18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6" name="Line 18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7" name="Line 18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8" name="Line 1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9" name="Line 19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0" name="Line 19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1" name="Line 19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2" name="Line 1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7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2619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47" name="Line 19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8" name="Line 19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9" name="Line 19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0" name="Line 19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1" name="Line 20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2" name="Line 20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3" name="Line 20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4" name="Line 20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8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2619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39" name="Line 2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0" name="Line 2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1" name="Line 2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2" name="Line 20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3" name="Line 2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4" name="Line 2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5" name="Line 2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6" name="Line 21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1" name="Group 308"/>
                <p:cNvGrpSpPr>
                  <a:grpSpLocks/>
                </p:cNvGrpSpPr>
                <p:nvPr userDrawn="1"/>
              </p:nvGrpSpPr>
              <p:grpSpPr bwMode="auto">
                <a:xfrm>
                  <a:off x="3687" y="144"/>
                  <a:ext cx="975" cy="4012"/>
                  <a:chOff x="3687" y="144"/>
                  <a:chExt cx="975" cy="4012"/>
                </a:xfrm>
              </p:grpSpPr>
              <p:grpSp>
                <p:nvGrpSpPr>
                  <p:cNvPr id="99" name="Group 302"/>
                  <p:cNvGrpSpPr>
                    <a:grpSpLocks/>
                  </p:cNvGrpSpPr>
                  <p:nvPr userDrawn="1"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127" name="Line 2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8" name="Line 2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9" name="Line 2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0" name="Line 2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1" name="Line 2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2" name="Line 2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3" name="Line 2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4" name="Line 2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0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3687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9" name="Line 2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0" name="Line 2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1" name="Line 2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2" name="Line 2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3" name="Line 2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4" name="Line 2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5" name="Line 2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6" name="Line 2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1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3687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1" name="Line 2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2" name="Line 2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" name="Line 2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4" name="Line 2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5" name="Line 2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6" name="Line 2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7" name="Line 2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8" name="Line 2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2" name="Group 241"/>
                  <p:cNvGrpSpPr>
                    <a:grpSpLocks/>
                  </p:cNvGrpSpPr>
                  <p:nvPr/>
                </p:nvGrpSpPr>
                <p:grpSpPr bwMode="auto">
                  <a:xfrm>
                    <a:off x="3687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3" name="Line 2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4" name="Line 2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5" name="Line 2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6" name="Line 2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7" name="Line 2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8" name="Line 2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9" name="Line 2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0" name="Line 2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2" name="Group 307"/>
                <p:cNvGrpSpPr>
                  <a:grpSpLocks/>
                </p:cNvGrpSpPr>
                <p:nvPr userDrawn="1"/>
              </p:nvGrpSpPr>
              <p:grpSpPr bwMode="auto">
                <a:xfrm>
                  <a:off x="4755" y="144"/>
                  <a:ext cx="975" cy="4012"/>
                  <a:chOff x="4755" y="144"/>
                  <a:chExt cx="975" cy="4012"/>
                </a:xfrm>
              </p:grpSpPr>
              <p:grpSp>
                <p:nvGrpSpPr>
                  <p:cNvPr id="63" name="Group 301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91" name="Line 2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2" name="Line 2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3" name="Line 2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4" name="Line 2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5" name="Line 2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6" name="Line 2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7" name="Line 2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8" name="Line 2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4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4755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83" name="Line 2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4" name="Line 2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5" name="Line 2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6" name="Line 2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7" name="Line 2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8" name="Line 2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9" name="Line 2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0" name="Line 2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5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4755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75" name="Line 2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6" name="Line 2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7" name="Line 2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8" name="Line 2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9" name="Line 2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0" name="Line 2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1" name="Line 2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" name="Line 2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6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4755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67" name="Line 2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8" name="Line 2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9" name="Line 2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0" name="Line 2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1" name="Line 2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2" name="Line 2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3" name="Line 2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4" name="Line 2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38" name="Group 306"/>
              <p:cNvGrpSpPr>
                <a:grpSpLocks/>
              </p:cNvGrpSpPr>
              <p:nvPr userDrawn="1"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39" name="Line 29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0" name="Line 291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" name="Line 292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2" name="Line 293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" name="Line 294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Line 295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Line 296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" name="Line 297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Line 298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Line 29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" name="Line 30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" name="Group 315"/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32" name="Rectangle 9"/>
              <p:cNvSpPr>
                <a:spLocks noChangeArrowheads="1"/>
              </p:cNvSpPr>
              <p:nvPr userDrawn="1"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3" name="Rectangle 10"/>
              <p:cNvSpPr>
                <a:spLocks noChangeArrowheads="1"/>
              </p:cNvSpPr>
              <p:nvPr userDrawn="1"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4" name="Rectangle 11"/>
              <p:cNvSpPr>
                <a:spLocks noChangeArrowheads="1"/>
              </p:cNvSpPr>
              <p:nvPr userDrawn="1"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5" name="Rectangle 12"/>
              <p:cNvSpPr>
                <a:spLocks noChangeArrowheads="1"/>
              </p:cNvSpPr>
              <p:nvPr userDrawn="1"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6" name="Rectangle 13"/>
              <p:cNvSpPr>
                <a:spLocks noChangeArrowheads="1"/>
              </p:cNvSpPr>
              <p:nvPr userDrawn="1"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</p:grpSp>
        <p:grpSp>
          <p:nvGrpSpPr>
            <p:cNvPr id="7" name="Group 287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8" name="Group 73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0" name="Rectangle 1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31" name="Rectangle 1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9" name="Group 72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28" name="Rectangle 1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9" name="Rectangle 1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" name="Group 74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26" name="Rectangle 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7" name="Rectangle 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1" name="Group 77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24" name="Rectangle 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5" name="Rectangle 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2" name="Group 80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22" name="Rectangle 2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3" name="Rectangle 2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3" name="Group 83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20" name="Rectangle 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1" name="Rectangle 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4" name="Group 86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8" name="Rectangle 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9" name="Rectangle 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5" name="Group 89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6" name="Rectangle 9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7" name="Rectangle 9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</p:grpSp>
      <p:pic>
        <p:nvPicPr>
          <p:cNvPr id="243" name="Picture 319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484" y="3403601"/>
            <a:ext cx="32808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3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/>
              <a:t>Cliquez pour modifier le style du titre du masque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24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24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24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B7F4F-3F25-42C7-B62E-00C72340A70A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28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7E246-5AC2-4BF4-A962-055288E2C567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397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E102E-C39B-4008-8295-2F2BC1F0C5D3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628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36423-26BF-4796-BD56-23EDF7FF1A6F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7E246-5AC2-4BF4-A962-055288E2C567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53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0D004-0E1D-4668-ABA4-8D6549A472EC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1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9364-965C-4FCF-89CE-7A1B38F799C1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993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6A3B7-4A31-4E60-A06F-7172FA08410D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954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FF5FB-0059-4AFB-83DE-45B81601464A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3697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5B5D-DF10-4501-A444-021AC0C44111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7542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2D8D7-32E6-4701-B83D-FEA8CDA2AE89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0823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5C551-1885-4351-9F54-E04CE523CD32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3333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366A1-43E8-4228-ADEC-A0FA28F8C3D9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0085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E54E-16BD-4056-A73D-F6D53DA2934B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4402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7D575-05DC-4DCC-A199-2D0971EBA033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06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E102E-C39B-4008-8295-2F2BC1F0C5D3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9210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E95C-6B87-4C0E-BC93-43B80C023DF8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0022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8"/>
          <p:cNvGrpSpPr>
            <a:grpSpLocks/>
          </p:cNvGrpSpPr>
          <p:nvPr/>
        </p:nvGrpSpPr>
        <p:grpSpPr bwMode="auto">
          <a:xfrm>
            <a:off x="0" y="107950"/>
            <a:ext cx="12134851" cy="6750050"/>
            <a:chOff x="0" y="68"/>
            <a:chExt cx="5733" cy="4252"/>
          </a:xfrm>
        </p:grpSpPr>
        <p:grpSp>
          <p:nvGrpSpPr>
            <p:cNvPr id="5" name="Group 313"/>
            <p:cNvGrpSpPr>
              <a:grpSpLocks/>
            </p:cNvGrpSpPr>
            <p:nvPr/>
          </p:nvGrpSpPr>
          <p:grpSpPr bwMode="auto">
            <a:xfrm>
              <a:off x="0" y="68"/>
              <a:ext cx="5733" cy="4088"/>
              <a:chOff x="0" y="68"/>
              <a:chExt cx="5733" cy="4088"/>
            </a:xfrm>
          </p:grpSpPr>
          <p:grpSp>
            <p:nvGrpSpPr>
              <p:cNvPr id="37" name="Group 312"/>
              <p:cNvGrpSpPr>
                <a:grpSpLocks/>
              </p:cNvGrpSpPr>
              <p:nvPr userDrawn="1"/>
            </p:nvGrpSpPr>
            <p:grpSpPr bwMode="auto">
              <a:xfrm>
                <a:off x="0" y="144"/>
                <a:ext cx="5730" cy="4012"/>
                <a:chOff x="0" y="144"/>
                <a:chExt cx="5730" cy="4012"/>
              </a:xfrm>
            </p:grpSpPr>
            <p:sp>
              <p:nvSpPr>
                <p:cNvPr id="50" name="Line 94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" name="Line 95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" name="Line 96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" name="Line 97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" name="Line 98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" name="Line 99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" name="Line 100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" name="Line 101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58" name="Group 311"/>
                <p:cNvGrpSpPr>
                  <a:grpSpLocks/>
                </p:cNvGrpSpPr>
                <p:nvPr userDrawn="1"/>
              </p:nvGrpSpPr>
              <p:grpSpPr bwMode="auto">
                <a:xfrm>
                  <a:off x="483" y="144"/>
                  <a:ext cx="975" cy="4012"/>
                  <a:chOff x="483" y="144"/>
                  <a:chExt cx="975" cy="4012"/>
                </a:xfrm>
              </p:grpSpPr>
              <p:grpSp>
                <p:nvGrpSpPr>
                  <p:cNvPr id="207" name="Group 305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235" name="Line 10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6" name="Line 1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7" name="Line 1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8" name="Line 1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9" name="Line 10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0" name="Line 1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1" name="Line 1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2" name="Line 1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8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83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27" name="Line 11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" name="Line 11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9" name="Line 1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0" name="Line 1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1" name="Line 11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2" name="Line 11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3" name="Line 1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4" name="Line 1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9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483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9" name="Line 12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0" name="Line 12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1" name="Line 1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2" name="Line 1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3" name="Line 12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4" name="Line 12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5" name="Line 1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6" name="Line 1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10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483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1" name="Line 13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2" name="Line 13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3" name="Line 1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4" name="Line 1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5" name="Line 13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6" name="Line 13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7" name="Line 1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8" name="Line 1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59" name="Group 310"/>
                <p:cNvGrpSpPr>
                  <a:grpSpLocks/>
                </p:cNvGrpSpPr>
                <p:nvPr userDrawn="1"/>
              </p:nvGrpSpPr>
              <p:grpSpPr bwMode="auto">
                <a:xfrm>
                  <a:off x="1551" y="144"/>
                  <a:ext cx="975" cy="4012"/>
                  <a:chOff x="1551" y="144"/>
                  <a:chExt cx="975" cy="4012"/>
                </a:xfrm>
              </p:grpSpPr>
              <p:grpSp>
                <p:nvGrpSpPr>
                  <p:cNvPr id="171" name="Group 304"/>
                  <p:cNvGrpSpPr>
                    <a:grpSpLocks/>
                  </p:cNvGrpSpPr>
                  <p:nvPr userDrawn="1"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199" name="Line 14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0" name="Line 1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1" name="Line 1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2" name="Line 1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3" name="Line 14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4" name="Line 1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5" name="Line 1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6" name="Line 1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2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551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91" name="Line 15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2" name="Line 15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3" name="Line 1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4" name="Line 1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5" name="Line 15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6" name="Line 15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7" name="Line 1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8" name="Line 1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1551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83" name="Line 15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4" name="Line 16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5" name="Line 1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6" name="Line 1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7" name="Line 16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8" name="Line 16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9" name="Line 1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0" name="Line 1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4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1551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75" name="Line 16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" name="Line 16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7" name="Line 1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8" name="Line 1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9" name="Line 17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0" name="Line 17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1" name="Line 1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2" name="Line 1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0" name="Group 309"/>
                <p:cNvGrpSpPr>
                  <a:grpSpLocks/>
                </p:cNvGrpSpPr>
                <p:nvPr userDrawn="1"/>
              </p:nvGrpSpPr>
              <p:grpSpPr bwMode="auto">
                <a:xfrm>
                  <a:off x="2619" y="144"/>
                  <a:ext cx="975" cy="4012"/>
                  <a:chOff x="2619" y="144"/>
                  <a:chExt cx="975" cy="4012"/>
                </a:xfrm>
              </p:grpSpPr>
              <p:grpSp>
                <p:nvGrpSpPr>
                  <p:cNvPr id="135" name="Group 303"/>
                  <p:cNvGrpSpPr>
                    <a:grpSpLocks/>
                  </p:cNvGrpSpPr>
                  <p:nvPr userDrawn="1"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163" name="Line 17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4" name="Line 1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5" name="Line 1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6" name="Line 1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7" name="Line 18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8" name="Line 1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9" name="Line 1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0" name="Line 1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6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2619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5" name="Line 18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6" name="Line 18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7" name="Line 18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8" name="Line 1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9" name="Line 19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0" name="Line 19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1" name="Line 19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2" name="Line 1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7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2619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47" name="Line 19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8" name="Line 19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9" name="Line 19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0" name="Line 19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1" name="Line 20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2" name="Line 20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3" name="Line 20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4" name="Line 20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8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2619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39" name="Line 2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0" name="Line 2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1" name="Line 2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2" name="Line 20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3" name="Line 2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4" name="Line 2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5" name="Line 2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6" name="Line 21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1" name="Group 308"/>
                <p:cNvGrpSpPr>
                  <a:grpSpLocks/>
                </p:cNvGrpSpPr>
                <p:nvPr userDrawn="1"/>
              </p:nvGrpSpPr>
              <p:grpSpPr bwMode="auto">
                <a:xfrm>
                  <a:off x="3687" y="144"/>
                  <a:ext cx="975" cy="4012"/>
                  <a:chOff x="3687" y="144"/>
                  <a:chExt cx="975" cy="4012"/>
                </a:xfrm>
              </p:grpSpPr>
              <p:grpSp>
                <p:nvGrpSpPr>
                  <p:cNvPr id="99" name="Group 302"/>
                  <p:cNvGrpSpPr>
                    <a:grpSpLocks/>
                  </p:cNvGrpSpPr>
                  <p:nvPr userDrawn="1"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127" name="Line 2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8" name="Line 2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9" name="Line 2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0" name="Line 2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1" name="Line 2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2" name="Line 2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3" name="Line 2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4" name="Line 2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0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3687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9" name="Line 2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0" name="Line 2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1" name="Line 2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2" name="Line 2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3" name="Line 2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4" name="Line 2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5" name="Line 2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6" name="Line 2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1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3687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1" name="Line 2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2" name="Line 2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" name="Line 2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4" name="Line 2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5" name="Line 2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6" name="Line 2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7" name="Line 2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8" name="Line 2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2" name="Group 241"/>
                  <p:cNvGrpSpPr>
                    <a:grpSpLocks/>
                  </p:cNvGrpSpPr>
                  <p:nvPr/>
                </p:nvGrpSpPr>
                <p:grpSpPr bwMode="auto">
                  <a:xfrm>
                    <a:off x="3687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3" name="Line 2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4" name="Line 2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5" name="Line 2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6" name="Line 2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7" name="Line 2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8" name="Line 2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9" name="Line 2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0" name="Line 2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2" name="Group 307"/>
                <p:cNvGrpSpPr>
                  <a:grpSpLocks/>
                </p:cNvGrpSpPr>
                <p:nvPr userDrawn="1"/>
              </p:nvGrpSpPr>
              <p:grpSpPr bwMode="auto">
                <a:xfrm>
                  <a:off x="4755" y="144"/>
                  <a:ext cx="975" cy="4012"/>
                  <a:chOff x="4755" y="144"/>
                  <a:chExt cx="975" cy="4012"/>
                </a:xfrm>
              </p:grpSpPr>
              <p:grpSp>
                <p:nvGrpSpPr>
                  <p:cNvPr id="63" name="Group 301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91" name="Line 2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2" name="Line 2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3" name="Line 2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4" name="Line 2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5" name="Line 2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6" name="Line 2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7" name="Line 2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8" name="Line 2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4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4755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83" name="Line 2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4" name="Line 2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5" name="Line 2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6" name="Line 2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7" name="Line 2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8" name="Line 2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9" name="Line 2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0" name="Line 2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5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4755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75" name="Line 2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6" name="Line 2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7" name="Line 2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8" name="Line 2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9" name="Line 2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0" name="Line 2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1" name="Line 2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" name="Line 2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6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4755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67" name="Line 2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8" name="Line 2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9" name="Line 2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0" name="Line 2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1" name="Line 2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2" name="Line 2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3" name="Line 2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4" name="Line 2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38" name="Group 306"/>
              <p:cNvGrpSpPr>
                <a:grpSpLocks/>
              </p:cNvGrpSpPr>
              <p:nvPr userDrawn="1"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39" name="Line 29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0" name="Line 291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" name="Line 292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2" name="Line 293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" name="Line 294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Line 295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Line 296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" name="Line 297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Line 298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Line 29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" name="Line 30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" name="Group 315"/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32" name="Rectangle 9"/>
              <p:cNvSpPr>
                <a:spLocks noChangeArrowheads="1"/>
              </p:cNvSpPr>
              <p:nvPr userDrawn="1"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3" name="Rectangle 10"/>
              <p:cNvSpPr>
                <a:spLocks noChangeArrowheads="1"/>
              </p:cNvSpPr>
              <p:nvPr userDrawn="1"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4" name="Rectangle 11"/>
              <p:cNvSpPr>
                <a:spLocks noChangeArrowheads="1"/>
              </p:cNvSpPr>
              <p:nvPr userDrawn="1"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5" name="Rectangle 12"/>
              <p:cNvSpPr>
                <a:spLocks noChangeArrowheads="1"/>
              </p:cNvSpPr>
              <p:nvPr userDrawn="1"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6" name="Rectangle 13"/>
              <p:cNvSpPr>
                <a:spLocks noChangeArrowheads="1"/>
              </p:cNvSpPr>
              <p:nvPr userDrawn="1"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</p:grpSp>
        <p:grpSp>
          <p:nvGrpSpPr>
            <p:cNvPr id="7" name="Group 287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8" name="Group 73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0" name="Rectangle 1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31" name="Rectangle 1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9" name="Group 72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28" name="Rectangle 1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9" name="Rectangle 1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" name="Group 74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26" name="Rectangle 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7" name="Rectangle 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1" name="Group 77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24" name="Rectangle 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5" name="Rectangle 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2" name="Group 80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22" name="Rectangle 2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3" name="Rectangle 2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3" name="Group 83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20" name="Rectangle 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1" name="Rectangle 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4" name="Group 86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8" name="Rectangle 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9" name="Rectangle 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5" name="Group 89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6" name="Rectangle 9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7" name="Rectangle 9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</p:grpSp>
      <p:pic>
        <p:nvPicPr>
          <p:cNvPr id="243" name="Picture 319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484" y="3403601"/>
            <a:ext cx="32808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3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/>
              <a:t>Cliquez pour modifier le style du titre du masque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24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24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24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B7F4F-3F25-42C7-B62E-00C72340A70A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4195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7E246-5AC2-4BF4-A962-055288E2C567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7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E102E-C39B-4008-8295-2F2BC1F0C5D3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1000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36423-26BF-4796-BD56-23EDF7FF1A6F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654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0D004-0E1D-4668-ABA4-8D6549A472EC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2591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9364-965C-4FCF-89CE-7A1B38F799C1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199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6A3B7-4A31-4E60-A06F-7172FA08410D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400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FF5FB-0059-4AFB-83DE-45B81601464A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485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5B5D-DF10-4501-A444-021AC0C44111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14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36423-26BF-4796-BD56-23EDF7FF1A6F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733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2D8D7-32E6-4701-B83D-FEA8CDA2AE89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1123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5C551-1885-4351-9F54-E04CE523CD32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6081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366A1-43E8-4228-ADEC-A0FA28F8C3D9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4924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E54E-16BD-4056-A73D-F6D53DA2934B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5338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7D575-05DC-4DCC-A199-2D0971EBA033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710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E95C-6B87-4C0E-BC93-43B80C023DF8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04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8"/>
          <p:cNvGrpSpPr>
            <a:grpSpLocks/>
          </p:cNvGrpSpPr>
          <p:nvPr/>
        </p:nvGrpSpPr>
        <p:grpSpPr bwMode="auto">
          <a:xfrm>
            <a:off x="0" y="107950"/>
            <a:ext cx="12134851" cy="6750050"/>
            <a:chOff x="0" y="68"/>
            <a:chExt cx="5733" cy="4252"/>
          </a:xfrm>
        </p:grpSpPr>
        <p:grpSp>
          <p:nvGrpSpPr>
            <p:cNvPr id="5" name="Group 313"/>
            <p:cNvGrpSpPr>
              <a:grpSpLocks/>
            </p:cNvGrpSpPr>
            <p:nvPr/>
          </p:nvGrpSpPr>
          <p:grpSpPr bwMode="auto">
            <a:xfrm>
              <a:off x="0" y="68"/>
              <a:ext cx="5733" cy="4088"/>
              <a:chOff x="0" y="68"/>
              <a:chExt cx="5733" cy="4088"/>
            </a:xfrm>
          </p:grpSpPr>
          <p:grpSp>
            <p:nvGrpSpPr>
              <p:cNvPr id="37" name="Group 312"/>
              <p:cNvGrpSpPr>
                <a:grpSpLocks/>
              </p:cNvGrpSpPr>
              <p:nvPr userDrawn="1"/>
            </p:nvGrpSpPr>
            <p:grpSpPr bwMode="auto">
              <a:xfrm>
                <a:off x="0" y="144"/>
                <a:ext cx="5730" cy="4012"/>
                <a:chOff x="0" y="144"/>
                <a:chExt cx="5730" cy="4012"/>
              </a:xfrm>
            </p:grpSpPr>
            <p:sp>
              <p:nvSpPr>
                <p:cNvPr id="50" name="Line 94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" name="Line 95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" name="Line 96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" name="Line 97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" name="Line 98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" name="Line 99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" name="Line 100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" name="Line 101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58" name="Group 311"/>
                <p:cNvGrpSpPr>
                  <a:grpSpLocks/>
                </p:cNvGrpSpPr>
                <p:nvPr userDrawn="1"/>
              </p:nvGrpSpPr>
              <p:grpSpPr bwMode="auto">
                <a:xfrm>
                  <a:off x="483" y="144"/>
                  <a:ext cx="975" cy="4012"/>
                  <a:chOff x="483" y="144"/>
                  <a:chExt cx="975" cy="4012"/>
                </a:xfrm>
              </p:grpSpPr>
              <p:grpSp>
                <p:nvGrpSpPr>
                  <p:cNvPr id="207" name="Group 305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235" name="Line 10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6" name="Line 1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7" name="Line 1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8" name="Line 1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9" name="Line 10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0" name="Line 1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1" name="Line 1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2" name="Line 1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8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483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27" name="Line 11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8" name="Line 11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9" name="Line 1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0" name="Line 1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1" name="Line 11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2" name="Line 11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3" name="Line 1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4" name="Line 1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9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483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9" name="Line 12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0" name="Line 12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1" name="Line 1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2" name="Line 1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3" name="Line 12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4" name="Line 12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5" name="Line 1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6" name="Line 1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10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483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211" name="Line 13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2" name="Line 13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3" name="Line 1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4" name="Line 1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5" name="Line 13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6" name="Line 13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7" name="Line 1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8" name="Line 1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59" name="Group 310"/>
                <p:cNvGrpSpPr>
                  <a:grpSpLocks/>
                </p:cNvGrpSpPr>
                <p:nvPr userDrawn="1"/>
              </p:nvGrpSpPr>
              <p:grpSpPr bwMode="auto">
                <a:xfrm>
                  <a:off x="1551" y="144"/>
                  <a:ext cx="975" cy="4012"/>
                  <a:chOff x="1551" y="144"/>
                  <a:chExt cx="975" cy="4012"/>
                </a:xfrm>
              </p:grpSpPr>
              <p:grpSp>
                <p:nvGrpSpPr>
                  <p:cNvPr id="171" name="Group 304"/>
                  <p:cNvGrpSpPr>
                    <a:grpSpLocks/>
                  </p:cNvGrpSpPr>
                  <p:nvPr userDrawn="1"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199" name="Line 14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0" name="Line 1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1" name="Line 1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2" name="Line 1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3" name="Line 14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4" name="Line 1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5" name="Line 1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6" name="Line 1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2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551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91" name="Line 15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2" name="Line 15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3" name="Line 1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4" name="Line 1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5" name="Line 15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6" name="Line 15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7" name="Line 1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8" name="Line 1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1551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83" name="Line 15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4" name="Line 16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5" name="Line 1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6" name="Line 1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7" name="Line 16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8" name="Line 16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9" name="Line 1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90" name="Line 1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4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1551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75" name="Line 16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6" name="Line 16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7" name="Line 1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8" name="Line 1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9" name="Line 17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0" name="Line 17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1" name="Line 1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82" name="Line 1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0" name="Group 309"/>
                <p:cNvGrpSpPr>
                  <a:grpSpLocks/>
                </p:cNvGrpSpPr>
                <p:nvPr userDrawn="1"/>
              </p:nvGrpSpPr>
              <p:grpSpPr bwMode="auto">
                <a:xfrm>
                  <a:off x="2619" y="144"/>
                  <a:ext cx="975" cy="4012"/>
                  <a:chOff x="2619" y="144"/>
                  <a:chExt cx="975" cy="4012"/>
                </a:xfrm>
              </p:grpSpPr>
              <p:grpSp>
                <p:nvGrpSpPr>
                  <p:cNvPr id="135" name="Group 303"/>
                  <p:cNvGrpSpPr>
                    <a:grpSpLocks/>
                  </p:cNvGrpSpPr>
                  <p:nvPr userDrawn="1"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163" name="Line 17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4" name="Line 1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5" name="Line 1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6" name="Line 1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7" name="Line 18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8" name="Line 1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9" name="Line 1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0" name="Line 1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6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2619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55" name="Line 18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6" name="Line 18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7" name="Line 18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8" name="Line 1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9" name="Line 19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0" name="Line 19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1" name="Line 19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2" name="Line 1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7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2619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47" name="Line 19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8" name="Line 19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9" name="Line 19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0" name="Line 19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1" name="Line 20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2" name="Line 20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3" name="Line 20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4" name="Line 20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38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2619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39" name="Line 20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0" name="Line 20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1" name="Line 2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2" name="Line 20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3" name="Line 20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4" name="Line 21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5" name="Line 2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6" name="Line 21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1" name="Group 308"/>
                <p:cNvGrpSpPr>
                  <a:grpSpLocks/>
                </p:cNvGrpSpPr>
                <p:nvPr userDrawn="1"/>
              </p:nvGrpSpPr>
              <p:grpSpPr bwMode="auto">
                <a:xfrm>
                  <a:off x="3687" y="144"/>
                  <a:ext cx="975" cy="4012"/>
                  <a:chOff x="3687" y="144"/>
                  <a:chExt cx="975" cy="4012"/>
                </a:xfrm>
              </p:grpSpPr>
              <p:grpSp>
                <p:nvGrpSpPr>
                  <p:cNvPr id="99" name="Group 302"/>
                  <p:cNvGrpSpPr>
                    <a:grpSpLocks/>
                  </p:cNvGrpSpPr>
                  <p:nvPr userDrawn="1"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127" name="Line 2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8" name="Line 2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9" name="Line 2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0" name="Line 2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1" name="Line 2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2" name="Line 2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3" name="Line 2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4" name="Line 2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0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3687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9" name="Line 2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0" name="Line 2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1" name="Line 2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2" name="Line 2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3" name="Line 2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4" name="Line 2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5" name="Line 2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26" name="Line 2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1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3687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11" name="Line 2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2" name="Line 2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3" name="Line 2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4" name="Line 2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5" name="Line 2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6" name="Line 2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7" name="Line 2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8" name="Line 2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02" name="Group 241"/>
                  <p:cNvGrpSpPr>
                    <a:grpSpLocks/>
                  </p:cNvGrpSpPr>
                  <p:nvPr/>
                </p:nvGrpSpPr>
                <p:grpSpPr bwMode="auto">
                  <a:xfrm>
                    <a:off x="3687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103" name="Line 2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4" name="Line 2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5" name="Line 2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6" name="Line 2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7" name="Line 2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8" name="Line 2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9" name="Line 2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10" name="Line 2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2" name="Group 307"/>
                <p:cNvGrpSpPr>
                  <a:grpSpLocks/>
                </p:cNvGrpSpPr>
                <p:nvPr userDrawn="1"/>
              </p:nvGrpSpPr>
              <p:grpSpPr bwMode="auto">
                <a:xfrm>
                  <a:off x="4755" y="144"/>
                  <a:ext cx="975" cy="4012"/>
                  <a:chOff x="4755" y="144"/>
                  <a:chExt cx="975" cy="4012"/>
                </a:xfrm>
              </p:grpSpPr>
              <p:grpSp>
                <p:nvGrpSpPr>
                  <p:cNvPr id="63" name="Group 301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91" name="Line 2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2" name="Line 2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3" name="Line 2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4" name="Line 2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5" name="Line 2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6" name="Line 2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7" name="Line 2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8" name="Line 2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4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4755" y="1166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83" name="Line 2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4" name="Line 2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5" name="Line 2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6" name="Line 2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7" name="Line 2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8" name="Line 2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9" name="Line 2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90" name="Line 2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5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4755" y="2187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75" name="Line 2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6" name="Line 2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7" name="Line 2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8" name="Line 2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9" name="Line 2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0" name="Line 2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1" name="Line 2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82" name="Line 2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66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4755" y="3209"/>
                    <a:ext cx="975" cy="947"/>
                    <a:chOff x="288" y="528"/>
                    <a:chExt cx="1680" cy="1632"/>
                  </a:xfrm>
                </p:grpSpPr>
                <p:sp>
                  <p:nvSpPr>
                    <p:cNvPr id="67" name="Line 2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8" name="Line 2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9" name="Line 2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0" name="Line 2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2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1" name="Line 2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2" name="Line 2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0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3" name="Line 2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4" name="Line 2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fr-FR" sz="3600">
                        <a:solidFill>
                          <a:srgbClr val="8383AD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38" name="Group 306"/>
              <p:cNvGrpSpPr>
                <a:grpSpLocks/>
              </p:cNvGrpSpPr>
              <p:nvPr userDrawn="1"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39" name="Line 29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0" name="Line 291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" name="Line 292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2" name="Line 293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" name="Line 294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Line 295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Line 296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" name="Line 297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Line 298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Line 29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" name="Line 30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fr-FR" sz="3600">
                    <a:solidFill>
                      <a:srgbClr val="8383AD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" name="Group 315"/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32" name="Rectangle 9"/>
              <p:cNvSpPr>
                <a:spLocks noChangeArrowheads="1"/>
              </p:cNvSpPr>
              <p:nvPr userDrawn="1"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3" name="Rectangle 10"/>
              <p:cNvSpPr>
                <a:spLocks noChangeArrowheads="1"/>
              </p:cNvSpPr>
              <p:nvPr userDrawn="1"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4" name="Rectangle 11"/>
              <p:cNvSpPr>
                <a:spLocks noChangeArrowheads="1"/>
              </p:cNvSpPr>
              <p:nvPr userDrawn="1"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5" name="Rectangle 12"/>
              <p:cNvSpPr>
                <a:spLocks noChangeArrowheads="1"/>
              </p:cNvSpPr>
              <p:nvPr userDrawn="1"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  <p:sp>
            <p:nvSpPr>
              <p:cNvPr id="36" name="Rectangle 13"/>
              <p:cNvSpPr>
                <a:spLocks noChangeArrowheads="1"/>
              </p:cNvSpPr>
              <p:nvPr userDrawn="1"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sz="3600">
                  <a:solidFill>
                    <a:srgbClr val="8383AD"/>
                  </a:solidFill>
                </a:endParaRPr>
              </a:p>
            </p:txBody>
          </p:sp>
        </p:grpSp>
        <p:grpSp>
          <p:nvGrpSpPr>
            <p:cNvPr id="7" name="Group 287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8" name="Group 73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0" name="Rectangle 1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31" name="Rectangle 1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9" name="Group 72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28" name="Rectangle 1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9" name="Rectangle 1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" name="Group 74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26" name="Rectangle 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7" name="Rectangle 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1" name="Group 77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24" name="Rectangle 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5" name="Rectangle 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2" name="Group 80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22" name="Rectangle 2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3" name="Rectangle 2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3" name="Group 83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20" name="Rectangle 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21" name="Rectangle 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4" name="Group 86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8" name="Rectangle 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9" name="Rectangle 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5" name="Group 89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6" name="Rectangle 9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7" name="Rectangle 9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</p:grpSp>
      <p:pic>
        <p:nvPicPr>
          <p:cNvPr id="243" name="Picture 319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484" y="3403601"/>
            <a:ext cx="32808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3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/>
              <a:t>Cliquez pour modifier le style du titre du masque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24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24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24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B7F4F-3F25-42C7-B62E-00C72340A70A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6086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7E246-5AC2-4BF4-A962-055288E2C567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6576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E102E-C39B-4008-8295-2F2BC1F0C5D3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3751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36423-26BF-4796-BD56-23EDF7FF1A6F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2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0D004-0E1D-4668-ABA4-8D6549A472EC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1662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0D004-0E1D-4668-ABA4-8D6549A472EC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886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9364-965C-4FCF-89CE-7A1B38F799C1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2370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6A3B7-4A31-4E60-A06F-7172FA08410D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729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FF5FB-0059-4AFB-83DE-45B81601464A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554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5B5D-DF10-4501-A444-021AC0C44111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014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2D8D7-32E6-4701-B83D-FEA8CDA2AE89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425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5C551-1885-4351-9F54-E04CE523CD32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260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366A1-43E8-4228-ADEC-A0FA28F8C3D9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194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E54E-16BD-4056-A73D-F6D53DA2934B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1290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7D575-05DC-4DCC-A199-2D0971EBA033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8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9364-965C-4FCF-89CE-7A1B38F799C1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8418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E95C-6B87-4C0E-BC93-43B80C023DF8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83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6A3B7-4A31-4E60-A06F-7172FA08410D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9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FF5FB-0059-4AFB-83DE-45B81601464A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5B5D-DF10-4501-A444-021AC0C44111}" type="slidenum">
              <a:rPr lang="fr-FR">
                <a:solidFill>
                  <a:srgbClr val="404176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0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32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47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1"/>
          <p:cNvGrpSpPr>
            <a:grpSpLocks/>
          </p:cNvGrpSpPr>
          <p:nvPr/>
        </p:nvGrpSpPr>
        <p:grpSpPr bwMode="auto">
          <a:xfrm>
            <a:off x="287867" y="76200"/>
            <a:ext cx="11582400" cy="6781800"/>
            <a:chOff x="136" y="48"/>
            <a:chExt cx="5472" cy="4272"/>
          </a:xfrm>
        </p:grpSpPr>
        <p:grpSp>
          <p:nvGrpSpPr>
            <p:cNvPr id="1032" name="Group 201"/>
            <p:cNvGrpSpPr>
              <a:grpSpLocks/>
            </p:cNvGrpSpPr>
            <p:nvPr userDrawn="1"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1058" name="Group 202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1083" name="Rectangle 203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4" name="Rectangle 204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5" name="Rectangle 205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6" name="Rectangle 206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7" name="Rectangle 207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59" name="Group 208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1078" name="Rectangle 209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9" name="Rectangle 210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0" name="Rectangle 211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1" name="Rectangle 212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2" name="Rectangle 213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0" name="Group 214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1073" name="Rectangle 215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4" name="Rectangle 21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5" name="Rectangle 217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6" name="Rectangle 218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7" name="Rectangle 219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1" name="Group 220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1068" name="Rectangle 221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9" name="Rectangle 222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0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1" name="Rectangle 224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2" name="Rectangle 225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2" name="Group 226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1063" name="Rectangle 227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4" name="Rectangle 228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5" name="Rectangle 229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6" name="Rectangle 230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7" name="Rectangle 231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  <p:grpSp>
          <p:nvGrpSpPr>
            <p:cNvPr id="1033" name="Group 289"/>
            <p:cNvGrpSpPr>
              <a:grpSpLocks/>
            </p:cNvGrpSpPr>
            <p:nvPr userDrawn="1"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34" name="Group 265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1056" name="Rectangle 26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7" name="Rectangle 26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5" name="Group 268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1054" name="Rectangle 26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5" name="Rectangle 27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6" name="Group 271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1052" name="Rectangle 27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3" name="Rectangle 27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7" name="Group 274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1050" name="Rectangle 2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1" name="Rectangle 2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8" name="Group 277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1048" name="Rectangle 2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9" name="Rectangle 2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9" name="Group 280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1046" name="Rectangle 28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7" name="Rectangle 28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40" name="Group 283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044" name="Rectangle 2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5" name="Rectangle 2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41" name="Group 286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042" name="Rectangle 2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3" name="Rectangle 2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1722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08067" y="6565900"/>
            <a:ext cx="2540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C4DF3F-0409-4C12-B3D2-56DB5690B082}" type="slidenum">
              <a:rPr lang="fr-FR">
                <a:solidFill>
                  <a:srgbClr val="40417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64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4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3200" kern="1200">
          <a:solidFill>
            <a:srgbClr val="0000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800" kern="1200">
          <a:solidFill>
            <a:srgbClr val="00006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400" kern="1200">
          <a:solidFill>
            <a:srgbClr val="00006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l"/>
        <a:defRPr sz="2000" kern="1200">
          <a:solidFill>
            <a:srgbClr val="00006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006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1"/>
          <p:cNvGrpSpPr>
            <a:grpSpLocks/>
          </p:cNvGrpSpPr>
          <p:nvPr/>
        </p:nvGrpSpPr>
        <p:grpSpPr bwMode="auto">
          <a:xfrm>
            <a:off x="287867" y="76200"/>
            <a:ext cx="11582400" cy="6781800"/>
            <a:chOff x="136" y="48"/>
            <a:chExt cx="5472" cy="4272"/>
          </a:xfrm>
        </p:grpSpPr>
        <p:grpSp>
          <p:nvGrpSpPr>
            <p:cNvPr id="1032" name="Group 201"/>
            <p:cNvGrpSpPr>
              <a:grpSpLocks/>
            </p:cNvGrpSpPr>
            <p:nvPr userDrawn="1"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1058" name="Group 202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1083" name="Rectangle 203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4" name="Rectangle 204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5" name="Rectangle 205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6" name="Rectangle 206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7" name="Rectangle 207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59" name="Group 208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1078" name="Rectangle 209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9" name="Rectangle 210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0" name="Rectangle 211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1" name="Rectangle 212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2" name="Rectangle 213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0" name="Group 214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1073" name="Rectangle 215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4" name="Rectangle 21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5" name="Rectangle 217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6" name="Rectangle 218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7" name="Rectangle 219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1" name="Group 220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1068" name="Rectangle 221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9" name="Rectangle 222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0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1" name="Rectangle 224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2" name="Rectangle 225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2" name="Group 226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1063" name="Rectangle 227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4" name="Rectangle 228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5" name="Rectangle 229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6" name="Rectangle 230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7" name="Rectangle 231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  <p:grpSp>
          <p:nvGrpSpPr>
            <p:cNvPr id="1033" name="Group 289"/>
            <p:cNvGrpSpPr>
              <a:grpSpLocks/>
            </p:cNvGrpSpPr>
            <p:nvPr userDrawn="1"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34" name="Group 265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1056" name="Rectangle 26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7" name="Rectangle 26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5" name="Group 268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1054" name="Rectangle 26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5" name="Rectangle 27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6" name="Group 271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1052" name="Rectangle 27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3" name="Rectangle 27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7" name="Group 274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1050" name="Rectangle 2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1" name="Rectangle 2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8" name="Group 277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1048" name="Rectangle 2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9" name="Rectangle 2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9" name="Group 280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1046" name="Rectangle 28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7" name="Rectangle 28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40" name="Group 283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044" name="Rectangle 2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5" name="Rectangle 2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41" name="Group 286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042" name="Rectangle 2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3" name="Rectangle 2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1722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08067" y="6565900"/>
            <a:ext cx="2540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C4DF3F-0409-4C12-B3D2-56DB5690B082}" type="slidenum">
              <a:rPr lang="fr-FR">
                <a:solidFill>
                  <a:srgbClr val="40417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6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4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3200" kern="1200">
          <a:solidFill>
            <a:srgbClr val="0000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800" kern="1200">
          <a:solidFill>
            <a:srgbClr val="00006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400" kern="1200">
          <a:solidFill>
            <a:srgbClr val="00006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l"/>
        <a:defRPr sz="2000" kern="1200">
          <a:solidFill>
            <a:srgbClr val="00006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006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1"/>
          <p:cNvGrpSpPr>
            <a:grpSpLocks/>
          </p:cNvGrpSpPr>
          <p:nvPr/>
        </p:nvGrpSpPr>
        <p:grpSpPr bwMode="auto">
          <a:xfrm>
            <a:off x="287867" y="76200"/>
            <a:ext cx="11582400" cy="6781800"/>
            <a:chOff x="136" y="48"/>
            <a:chExt cx="5472" cy="4272"/>
          </a:xfrm>
        </p:grpSpPr>
        <p:grpSp>
          <p:nvGrpSpPr>
            <p:cNvPr id="1032" name="Group 201"/>
            <p:cNvGrpSpPr>
              <a:grpSpLocks/>
            </p:cNvGrpSpPr>
            <p:nvPr userDrawn="1"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1058" name="Group 202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1083" name="Rectangle 203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4" name="Rectangle 204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5" name="Rectangle 205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6" name="Rectangle 206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7" name="Rectangle 207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59" name="Group 208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1078" name="Rectangle 209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9" name="Rectangle 210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0" name="Rectangle 211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1" name="Rectangle 212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2" name="Rectangle 213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0" name="Group 214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1073" name="Rectangle 215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4" name="Rectangle 21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5" name="Rectangle 217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6" name="Rectangle 218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7" name="Rectangle 219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1" name="Group 220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1068" name="Rectangle 221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9" name="Rectangle 222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0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1" name="Rectangle 224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2" name="Rectangle 225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2" name="Group 226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1063" name="Rectangle 227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4" name="Rectangle 228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5" name="Rectangle 229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6" name="Rectangle 230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7" name="Rectangle 231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  <p:grpSp>
          <p:nvGrpSpPr>
            <p:cNvPr id="1033" name="Group 289"/>
            <p:cNvGrpSpPr>
              <a:grpSpLocks/>
            </p:cNvGrpSpPr>
            <p:nvPr userDrawn="1"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34" name="Group 265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1056" name="Rectangle 26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7" name="Rectangle 26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5" name="Group 268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1054" name="Rectangle 26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5" name="Rectangle 27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6" name="Group 271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1052" name="Rectangle 27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3" name="Rectangle 27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7" name="Group 274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1050" name="Rectangle 2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1" name="Rectangle 2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8" name="Group 277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1048" name="Rectangle 2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9" name="Rectangle 2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9" name="Group 280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1046" name="Rectangle 28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7" name="Rectangle 28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40" name="Group 283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044" name="Rectangle 2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5" name="Rectangle 2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41" name="Group 286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042" name="Rectangle 2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3" name="Rectangle 2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1722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08067" y="6565900"/>
            <a:ext cx="2540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C4DF3F-0409-4C12-B3D2-56DB5690B082}" type="slidenum">
              <a:rPr lang="fr-FR">
                <a:solidFill>
                  <a:srgbClr val="40417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4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4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3200" kern="1200">
          <a:solidFill>
            <a:srgbClr val="0000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800" kern="1200">
          <a:solidFill>
            <a:srgbClr val="00006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400" kern="1200">
          <a:solidFill>
            <a:srgbClr val="00006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l"/>
        <a:defRPr sz="2000" kern="1200">
          <a:solidFill>
            <a:srgbClr val="00006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006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1"/>
          <p:cNvGrpSpPr>
            <a:grpSpLocks/>
          </p:cNvGrpSpPr>
          <p:nvPr/>
        </p:nvGrpSpPr>
        <p:grpSpPr bwMode="auto">
          <a:xfrm>
            <a:off x="287867" y="76200"/>
            <a:ext cx="11582400" cy="6781800"/>
            <a:chOff x="136" y="48"/>
            <a:chExt cx="5472" cy="4272"/>
          </a:xfrm>
        </p:grpSpPr>
        <p:grpSp>
          <p:nvGrpSpPr>
            <p:cNvPr id="1032" name="Group 201"/>
            <p:cNvGrpSpPr>
              <a:grpSpLocks/>
            </p:cNvGrpSpPr>
            <p:nvPr userDrawn="1"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1058" name="Group 202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1083" name="Rectangle 203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4" name="Rectangle 204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5" name="Rectangle 205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6" name="Rectangle 206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7" name="Rectangle 207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59" name="Group 208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1078" name="Rectangle 209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9" name="Rectangle 210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0" name="Rectangle 211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1" name="Rectangle 212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82" name="Rectangle 213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0" name="Group 214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1073" name="Rectangle 215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4" name="Rectangle 21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5" name="Rectangle 217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6" name="Rectangle 218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7" name="Rectangle 219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1" name="Group 220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1068" name="Rectangle 221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9" name="Rectangle 222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0" name="Rectangle 223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1" name="Rectangle 224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72" name="Rectangle 225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62" name="Group 226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1063" name="Rectangle 227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4" name="Rectangle 228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5" name="Rectangle 229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6" name="Rectangle 230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67" name="Rectangle 231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195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  <p:grpSp>
          <p:nvGrpSpPr>
            <p:cNvPr id="1033" name="Group 289"/>
            <p:cNvGrpSpPr>
              <a:grpSpLocks/>
            </p:cNvGrpSpPr>
            <p:nvPr userDrawn="1"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34" name="Group 265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1056" name="Rectangle 26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7" name="Rectangle 26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5" name="Group 268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1054" name="Rectangle 26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5" name="Rectangle 27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6" name="Group 271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1052" name="Rectangle 27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3" name="Rectangle 27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7" name="Group 274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1050" name="Rectangle 27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51" name="Rectangle 27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8" name="Group 277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1048" name="Rectangle 27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9" name="Rectangle 27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39" name="Group 280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1046" name="Rectangle 28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7" name="Rectangle 28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40" name="Group 283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044" name="Rectangle 28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5" name="Rectangle 28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  <p:grpSp>
            <p:nvGrpSpPr>
              <p:cNvPr id="1041" name="Group 286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042" name="Rectangle 28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  <p:sp>
              <p:nvSpPr>
                <p:cNvPr id="1043" name="Rectangle 28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 sz="3600">
                    <a:solidFill>
                      <a:srgbClr val="8383AD"/>
                    </a:solidFill>
                  </a:endParaRPr>
                </a:p>
              </p:txBody>
            </p:sp>
          </p:grpSp>
        </p:grp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172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1722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40417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08067" y="6565900"/>
            <a:ext cx="2540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C4DF3F-0409-4C12-B3D2-56DB5690B082}" type="slidenum">
              <a:rPr lang="fr-FR">
                <a:solidFill>
                  <a:srgbClr val="40417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6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4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48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3200" kern="1200">
          <a:solidFill>
            <a:srgbClr val="0000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800" kern="1200">
          <a:solidFill>
            <a:srgbClr val="00006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400" kern="1200">
          <a:solidFill>
            <a:srgbClr val="00006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l"/>
        <a:defRPr sz="2000" kern="1200">
          <a:solidFill>
            <a:srgbClr val="00006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006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Excel_Worksheet5.xlsx"/><Relationship Id="rId5" Type="http://schemas.openxmlformats.org/officeDocument/2006/relationships/chart" Target="../charts/chart4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2.xml"/><Relationship Id="rId4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4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file:///E:\MesDocs\PdB\R&#233;unions\R&#233;union%20Janvier%202019\AG\Suivi%20comptable%202018.xlsx!AG!L6C3:L16C8" TargetMode="Externa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sDocs\PdB\R&#233;unions\R&#233;union%20Janvier%202019\AG\Suivi%20comptable%202018.xlsx!AG!%5bCompte%20d'exploitation%202016%20final.xlsx%5dAG%20Graphique%202" TargetMode="External"/><Relationship Id="rId2" Type="http://schemas.openxmlformats.org/officeDocument/2006/relationships/slideLayout" Target="../slideLayouts/slideLayout4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4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file:///E:\MesDocs\PdB\R&#233;unions\R&#233;union%20Janvier%202019\AG\Suivi%20comptable%202018.xlsx!AG!L20C3:L34C8" TargetMode="Externa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sDocs\PdB\R&#233;unions\R&#233;union%20Janvier%202019\AG\Suivi%20comptable%202018.xlsx!AG!%5bCompte%20d'exploitation%202014.xlsm%5dAG%20Graphique%201" TargetMode="External"/><Relationship Id="rId2" Type="http://schemas.openxmlformats.org/officeDocument/2006/relationships/slideLayout" Target="../slideLayouts/slideLayout4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oleObject" Target="file:///E:\MesDocs\PdB\R&#233;unions\R&#233;union%20Janvier%202019\AG\Suivi%20comptable%202018.xlsx!AG3!L9C4" TargetMode="External"/><Relationship Id="rId3" Type="http://schemas.openxmlformats.org/officeDocument/2006/relationships/notesSlide" Target="../notesSlides/notesSlide27.xml"/><Relationship Id="rId7" Type="http://schemas.openxmlformats.org/officeDocument/2006/relationships/oleObject" Target="file:///E:\MesDocs\PdB\R&#233;unions\R&#233;union%20Janvier%202019\AG\Suivi%20comptable%202018.xlsx!AG3!L6C4" TargetMode="External"/><Relationship Id="rId12" Type="http://schemas.openxmlformats.org/officeDocument/2006/relationships/image" Target="../media/image12.emf"/><Relationship Id="rId2" Type="http://schemas.openxmlformats.org/officeDocument/2006/relationships/slideLayout" Target="../slideLayouts/slideLayout34.xml"/><Relationship Id="rId16" Type="http://schemas.openxmlformats.org/officeDocument/2006/relationships/image" Target="../media/image14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11" Type="http://schemas.openxmlformats.org/officeDocument/2006/relationships/oleObject" Target="file:///E:\MesDocs\PdB\R&#233;unions\R&#233;union%20Janvier%202019\AG\Suivi%20comptable%202018.xlsx!AG3!L8C4" TargetMode="External"/><Relationship Id="rId5" Type="http://schemas.openxmlformats.org/officeDocument/2006/relationships/oleObject" Target="file:///E:\MesDocs\PdB\R&#233;unions\R&#233;union%20Janvier%202019\AG\Suivi%20comptable%202018.xlsx!AG2!L5C3:L21C8" TargetMode="External"/><Relationship Id="rId15" Type="http://schemas.openxmlformats.org/officeDocument/2006/relationships/oleObject" Target="file:///E:\MesDocs\PdB\R&#233;unions\R&#233;union%20Janvier%202019\AG\Suivi%20comptable%202018.xlsx!AG3!L5C4" TargetMode="External"/><Relationship Id="rId10" Type="http://schemas.openxmlformats.org/officeDocument/2006/relationships/image" Target="../media/image11.emf"/><Relationship Id="rId4" Type="http://schemas.openxmlformats.org/officeDocument/2006/relationships/image" Target="../media/image1.png"/><Relationship Id="rId9" Type="http://schemas.openxmlformats.org/officeDocument/2006/relationships/oleObject" Target="file:///E:\MesDocs\PdB\R&#233;unions\R&#233;union%20Janvier%202019\AG\Suivi%20comptable%202018.xlsx!AG3!L7C4" TargetMode="External"/><Relationship Id="rId1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8.vml"/><Relationship Id="rId6" Type="http://schemas.openxmlformats.org/officeDocument/2006/relationships/oleObject" Target="file:///E:\MesDocs\PdB\R&#233;unions\R&#233;union%20Janvier%202019\AG\Suivi%20comptable%202018.xlsx!AG3!L5C5:L7C5" TargetMode="External"/><Relationship Id="rId5" Type="http://schemas.openxmlformats.org/officeDocument/2006/relationships/image" Target="../media/image15.emf"/><Relationship Id="rId10" Type="http://schemas.openxmlformats.org/officeDocument/2006/relationships/image" Target="../media/image17.emf"/><Relationship Id="rId4" Type="http://schemas.openxmlformats.org/officeDocument/2006/relationships/oleObject" Target="file:///E:\MesDocs\PdB\R&#233;unions\R&#233;union%20Janvier%202019\AG\Suivi%20comptable%202018.xlsx!AG3!L5C6:L11C6" TargetMode="External"/><Relationship Id="rId9" Type="http://schemas.openxmlformats.org/officeDocument/2006/relationships/oleObject" Target="file:///E:\MesDocs\PdB\R&#233;unions\R&#233;union%20Janvier%202019\AG\Suivi%20comptable%202018.xlsx!AG3!L5C3:L11C4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2.xml"/><Relationship Id="rId4" Type="http://schemas.openxmlformats.org/officeDocument/2006/relationships/chart" Target="../charts/chart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emf"/><Relationship Id="rId5" Type="http://schemas.openxmlformats.org/officeDocument/2006/relationships/oleObject" Target="file:///E:\MesDocs\PdB\R&#233;unions\R&#233;union%20Janvier%202019\AG\Pr&#233;vision%202019.xlsx!Feuil1!pass&#233;" TargetMode="External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altLang="fr-FR"/>
              <a:t>Passionnés du Bois</a:t>
            </a:r>
            <a:br>
              <a:rPr lang="fr-FR" altLang="fr-FR"/>
            </a:br>
            <a:r>
              <a:rPr lang="fr-FR" altLang="fr-FR" sz="5400"/>
              <a:t>Assemblée Générale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altLang="fr-FR" dirty="0">
                <a:solidFill>
                  <a:srgbClr val="000048"/>
                </a:solidFill>
              </a:rPr>
              <a:t>26 Janvier 2019</a:t>
            </a:r>
          </a:p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731206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8B5A461-3941-4AE7-84BB-DD1E4AF76E2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3" y="620713"/>
            <a:ext cx="7340600" cy="874712"/>
          </a:xfrm>
        </p:spPr>
        <p:txBody>
          <a:bodyPr/>
          <a:lstStyle/>
          <a:p>
            <a:pPr eaLnBrk="1" hangingPunct="1"/>
            <a:r>
              <a:rPr lang="fr-FR" altLang="fr-FR" dirty="0"/>
              <a:t>… Activités de 2018  …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979" y="1290970"/>
            <a:ext cx="11904088" cy="5445389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… Atelier …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Athis</a:t>
            </a:r>
          </a:p>
          <a:p>
            <a:pPr marL="990600"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Fréquentation</a:t>
            </a:r>
          </a:p>
          <a:p>
            <a:pPr marL="13430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Très soutenue : 2.681 h, 456 j*adhérent, 49 adhérents</a:t>
            </a:r>
          </a:p>
          <a:p>
            <a:pPr marL="13430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8,5 j par adhérent en moyenne</a:t>
            </a:r>
          </a:p>
          <a:p>
            <a:pPr marL="13430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Ouverture : 106 j</a:t>
            </a:r>
          </a:p>
          <a:p>
            <a:pPr marL="990600"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Travaux RQPE : 38 jours</a:t>
            </a:r>
          </a:p>
          <a:p>
            <a:pPr marL="1447800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Figurines sortie école</a:t>
            </a:r>
          </a:p>
          <a:p>
            <a:pPr marL="1447800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Clôture en bois de palettes</a:t>
            </a:r>
          </a:p>
          <a:p>
            <a:pPr marL="1447800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Réparation de meubles</a:t>
            </a:r>
          </a:p>
          <a:p>
            <a:pPr marL="990600"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Équipement</a:t>
            </a:r>
          </a:p>
          <a:p>
            <a:pPr marL="13430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Maintenance : l’Association pourrait être amenée à la prendre en charge</a:t>
            </a:r>
          </a:p>
          <a:p>
            <a:pPr marL="13430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Demande d’installation d’aérothermes</a:t>
            </a:r>
          </a:p>
          <a:p>
            <a:pPr marL="885825"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Convention renouvelée pour 4 ans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3048000" algn="l"/>
              </a:tabLst>
              <a:defRPr/>
            </a:pPr>
            <a:endParaRPr lang="fr-FR" dirty="0"/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3370827825"/>
              </p:ext>
            </p:extLst>
          </p:nvPr>
        </p:nvGraphicFramePr>
        <p:xfrm>
          <a:off x="7965839" y="3112189"/>
          <a:ext cx="3092280" cy="209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194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5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 bldLvl="4" autoUpdateAnimBg="0" advAuto="0"/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508067" y="6154839"/>
            <a:ext cx="2540000" cy="247650"/>
          </a:xfrm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8B5A461-3941-4AE7-84BB-DD1E4AF76E2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3" y="620713"/>
            <a:ext cx="7340600" cy="874712"/>
          </a:xfrm>
        </p:spPr>
        <p:txBody>
          <a:bodyPr/>
          <a:lstStyle/>
          <a:p>
            <a:pPr eaLnBrk="1" hangingPunct="1"/>
            <a:r>
              <a:rPr lang="fr-FR" altLang="fr-FR" dirty="0"/>
              <a:t>… Activités de 2018  …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4" y="1378140"/>
            <a:ext cx="7210344" cy="5191041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… Atelier … 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Bouray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Renouvellement convention : en cours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Des réalisations (à Evry) ! 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En lamellé Collé :</a:t>
            </a:r>
          </a:p>
          <a:p>
            <a:pPr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Chevaux à bascule (6)</a:t>
            </a:r>
          </a:p>
          <a:p>
            <a:pPr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Trottinettes (4)</a:t>
            </a:r>
          </a:p>
          <a:p>
            <a:pPr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Chaise longue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Classiques :</a:t>
            </a:r>
          </a:p>
          <a:p>
            <a:pPr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Escaliers (2)</a:t>
            </a:r>
          </a:p>
          <a:p>
            <a:pPr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Lit</a:t>
            </a:r>
          </a:p>
          <a:p>
            <a:pPr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Tables pour défonceuse (2)</a:t>
            </a:r>
          </a:p>
          <a:p>
            <a:pPr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Lunette de tournage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/>
          </a:p>
          <a:p>
            <a:pPr eaLnBrk="1" hangingPunct="1">
              <a:lnSpc>
                <a:spcPct val="90000"/>
              </a:lnSpc>
              <a:tabLst>
                <a:tab pos="3048000" algn="l"/>
              </a:tabLst>
              <a:defRPr/>
            </a:pP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33F70-08F4-49E5-BE24-1417065A1010}"/>
              </a:ext>
            </a:extLst>
          </p:cNvPr>
          <p:cNvSpPr/>
          <p:nvPr/>
        </p:nvSpPr>
        <p:spPr>
          <a:xfrm>
            <a:off x="4866859" y="3051967"/>
            <a:ext cx="69408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0200" lvl="3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r>
              <a:rPr lang="fr-FR" sz="2000" dirty="0">
                <a:solidFill>
                  <a:srgbClr val="000048"/>
                </a:solidFill>
              </a:rPr>
              <a:t>Commodes (2)</a:t>
            </a:r>
          </a:p>
          <a:p>
            <a:pPr marL="1600200" lvl="3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r>
              <a:rPr lang="fr-FR" sz="2000" dirty="0">
                <a:solidFill>
                  <a:srgbClr val="000048"/>
                </a:solidFill>
              </a:rPr>
              <a:t>Tables (4)</a:t>
            </a:r>
          </a:p>
          <a:p>
            <a:pPr marL="1600200" lvl="3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r>
              <a:rPr lang="fr-FR" sz="2000" dirty="0">
                <a:solidFill>
                  <a:srgbClr val="000048"/>
                </a:solidFill>
              </a:rPr>
              <a:t>Tables de nuit (2)</a:t>
            </a:r>
          </a:p>
          <a:p>
            <a:pPr marL="1600200" lvl="3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r>
              <a:rPr lang="fr-FR" sz="2000" dirty="0">
                <a:solidFill>
                  <a:srgbClr val="000048"/>
                </a:solidFill>
              </a:rPr>
              <a:t>Petits meubles de rangement </a:t>
            </a:r>
          </a:p>
          <a:p>
            <a:pPr marL="1600200" lvl="3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r>
              <a:rPr lang="fr-FR" sz="2000" dirty="0">
                <a:solidFill>
                  <a:srgbClr val="000048"/>
                </a:solidFill>
              </a:rPr>
              <a:t>Travaux de tapisserie</a:t>
            </a:r>
          </a:p>
          <a:p>
            <a:pPr marL="1143000" lvl="2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endParaRPr lang="fr-FR" sz="2400" dirty="0">
              <a:solidFill>
                <a:srgbClr val="000048"/>
              </a:solidFill>
            </a:endParaRPr>
          </a:p>
          <a:p>
            <a:pPr marL="1143000" lvl="2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r>
              <a:rPr lang="fr-FR" sz="2400" dirty="0">
                <a:solidFill>
                  <a:srgbClr val="000048"/>
                </a:solidFill>
              </a:rPr>
              <a:t>Beaucoup de préparations de bois …</a:t>
            </a:r>
          </a:p>
          <a:p>
            <a:pPr marL="1143000" lvl="2" indent="-228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65000"/>
              <a:buFont typeface="Wingdings" panose="05000000000000000000" pitchFamily="2" charset="2"/>
              <a:buChar char="l"/>
              <a:tabLst>
                <a:tab pos="3048000" algn="l"/>
              </a:tabLst>
              <a:defRPr/>
            </a:pPr>
            <a:endParaRPr lang="fr-FR" sz="2400" dirty="0">
              <a:solidFill>
                <a:srgbClr val="FF0000"/>
              </a:solidFill>
            </a:endParaRPr>
          </a:p>
          <a:p>
            <a:pPr marL="176213" lvl="2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65000"/>
              <a:tabLst>
                <a:tab pos="3048000" algn="l"/>
              </a:tabLst>
              <a:defRPr/>
            </a:pPr>
            <a:endParaRPr lang="fr-FR" sz="2400" dirty="0">
              <a:solidFill>
                <a:srgbClr val="000048"/>
              </a:solidFill>
            </a:endParaRPr>
          </a:p>
          <a:p>
            <a:pPr marL="176213" lvl="2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65000"/>
              <a:tabLst>
                <a:tab pos="3048000" algn="l"/>
              </a:tabLst>
              <a:defRPr/>
            </a:pPr>
            <a:r>
              <a:rPr lang="fr-FR" sz="2400" dirty="0">
                <a:solidFill>
                  <a:srgbClr val="000048"/>
                </a:solidFill>
              </a:rPr>
              <a:t>Créations et réalisations en équipe…</a:t>
            </a:r>
          </a:p>
        </p:txBody>
      </p:sp>
    </p:spTree>
    <p:extLst>
      <p:ext uri="{BB962C8B-B14F-4D97-AF65-F5344CB8AC3E}">
        <p14:creationId xmlns:p14="http://schemas.microsoft.com/office/powerpoint/2010/main" val="398050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5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uiExpand="1" build="p" bldLvl="4" autoUpdateAnimBg="0" advAuto="0"/>
      <p:bldP spid="4" grpId="1" uiExpand="1" build="p" bldLvl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8B5A461-3941-4AE7-84BB-DD1E4AF76E2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3" y="620713"/>
            <a:ext cx="7340600" cy="874712"/>
          </a:xfrm>
        </p:spPr>
        <p:txBody>
          <a:bodyPr/>
          <a:lstStyle/>
          <a:p>
            <a:pPr eaLnBrk="1" hangingPunct="1"/>
            <a:r>
              <a:rPr lang="fr-FR" altLang="fr-FR" dirty="0"/>
              <a:t>… Activités de 2018  …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4" y="1789201"/>
            <a:ext cx="5520984" cy="5191041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… Atelier … 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Des réalisations (à Athis) ! </a:t>
            </a:r>
          </a:p>
          <a:p>
            <a:pPr lvl="2" eaLnBrk="1" fontAlgn="ctr" hangingPunct="1">
              <a:lnSpc>
                <a:spcPct val="80000"/>
              </a:lnSpc>
              <a:spcBef>
                <a:spcPts val="0"/>
              </a:spcBef>
            </a:pPr>
            <a:r>
              <a:rPr lang="fr-FR" sz="2000" dirty="0">
                <a:solidFill>
                  <a:srgbClr val="000048"/>
                </a:solidFill>
              </a:rPr>
              <a:t>affichage LED</a:t>
            </a:r>
          </a:p>
          <a:p>
            <a:pPr lvl="2" eaLnBrk="1" fontAlgn="ctr" hangingPunct="1">
              <a:lnSpc>
                <a:spcPct val="80000"/>
              </a:lnSpc>
              <a:spcBef>
                <a:spcPts val="0"/>
              </a:spcBef>
            </a:pPr>
            <a:r>
              <a:rPr lang="fr-FR" sz="2000" dirty="0">
                <a:solidFill>
                  <a:srgbClr val="000048"/>
                </a:solidFill>
              </a:rPr>
              <a:t>bac à herbes aromatiques (2)</a:t>
            </a:r>
          </a:p>
          <a:p>
            <a:pPr lvl="2" eaLnBrk="1" fontAlgn="ctr" hangingPunct="1">
              <a:lnSpc>
                <a:spcPct val="80000"/>
              </a:lnSpc>
              <a:spcBef>
                <a:spcPts val="0"/>
              </a:spcBef>
            </a:pPr>
            <a:r>
              <a:rPr lang="fr-FR" sz="2000" dirty="0">
                <a:solidFill>
                  <a:srgbClr val="000048"/>
                </a:solidFill>
              </a:rPr>
              <a:t>boîte à couture</a:t>
            </a:r>
          </a:p>
          <a:p>
            <a:pPr lvl="2" eaLnBrk="1" fontAlgn="ctr" hangingPunct="1">
              <a:lnSpc>
                <a:spcPct val="80000"/>
              </a:lnSpc>
              <a:spcBef>
                <a:spcPts val="0"/>
              </a:spcBef>
            </a:pPr>
            <a:r>
              <a:rPr lang="fr-FR" sz="2000" dirty="0">
                <a:solidFill>
                  <a:srgbClr val="000048"/>
                </a:solidFill>
              </a:rPr>
              <a:t>boîtes</a:t>
            </a:r>
          </a:p>
          <a:p>
            <a:pPr lvl="2" eaLnBrk="1" fontAlgn="ctr" hangingPunct="1">
              <a:lnSpc>
                <a:spcPct val="80000"/>
              </a:lnSpc>
              <a:spcBef>
                <a:spcPts val="0"/>
              </a:spcBef>
            </a:pPr>
            <a:r>
              <a:rPr lang="fr-FR" sz="2000" dirty="0">
                <a:solidFill>
                  <a:srgbClr val="000048"/>
                </a:solidFill>
              </a:rPr>
              <a:t>cadres</a:t>
            </a:r>
          </a:p>
          <a:p>
            <a:pPr lvl="2" eaLnBrk="1" fontAlgn="ctr" hangingPunct="1">
              <a:lnSpc>
                <a:spcPct val="80000"/>
              </a:lnSpc>
              <a:spcBef>
                <a:spcPts val="0"/>
              </a:spcBef>
            </a:pPr>
            <a:r>
              <a:rPr lang="fr-FR" sz="2000" dirty="0">
                <a:solidFill>
                  <a:srgbClr val="000048"/>
                </a:solidFill>
              </a:rPr>
              <a:t>chevalet à bûches</a:t>
            </a:r>
          </a:p>
          <a:p>
            <a:pPr lvl="2" eaLnBrk="1" fontAlgn="ctr" hangingPunct="1">
              <a:lnSpc>
                <a:spcPct val="80000"/>
              </a:lnSpc>
              <a:spcBef>
                <a:spcPts val="0"/>
              </a:spcBef>
            </a:pPr>
            <a:r>
              <a:rPr lang="fr-FR" sz="2000" dirty="0">
                <a:solidFill>
                  <a:srgbClr val="000048"/>
                </a:solidFill>
              </a:rPr>
              <a:t>chien qui marche (2)</a:t>
            </a:r>
          </a:p>
          <a:p>
            <a:pPr lvl="2" eaLnBrk="1" fontAlgn="ctr" hangingPunct="1">
              <a:lnSpc>
                <a:spcPct val="80000"/>
              </a:lnSpc>
              <a:spcBef>
                <a:spcPts val="0"/>
              </a:spcBef>
            </a:pPr>
            <a:r>
              <a:rPr lang="fr-FR" sz="2000" dirty="0">
                <a:solidFill>
                  <a:srgbClr val="000048"/>
                </a:solidFill>
              </a:rPr>
              <a:t>coiffeuse (2)</a:t>
            </a:r>
          </a:p>
          <a:p>
            <a:pPr lvl="2" eaLnBrk="1" fontAlgn="ctr" hangingPunct="1">
              <a:lnSpc>
                <a:spcPct val="80000"/>
              </a:lnSpc>
              <a:spcBef>
                <a:spcPts val="0"/>
              </a:spcBef>
            </a:pPr>
            <a:r>
              <a:rPr lang="fr-FR" sz="2000" dirty="0">
                <a:solidFill>
                  <a:srgbClr val="000048"/>
                </a:solidFill>
              </a:rPr>
              <a:t>commode</a:t>
            </a:r>
          </a:p>
          <a:p>
            <a:pPr lvl="2" eaLnBrk="1" fontAlgn="ctr" hangingPunct="1">
              <a:lnSpc>
                <a:spcPct val="80000"/>
              </a:lnSpc>
              <a:spcBef>
                <a:spcPts val="0"/>
              </a:spcBef>
            </a:pPr>
            <a:r>
              <a:rPr lang="fr-FR" sz="2000" dirty="0">
                <a:solidFill>
                  <a:srgbClr val="000048"/>
                </a:solidFill>
              </a:rPr>
              <a:t>escalier</a:t>
            </a:r>
          </a:p>
          <a:p>
            <a:pPr lvl="2" eaLnBrk="1" fontAlgn="ctr" hangingPunct="1">
              <a:lnSpc>
                <a:spcPct val="80000"/>
              </a:lnSpc>
              <a:spcBef>
                <a:spcPts val="0"/>
              </a:spcBef>
            </a:pPr>
            <a:r>
              <a:rPr lang="fr-FR" sz="2000" dirty="0">
                <a:solidFill>
                  <a:srgbClr val="000048"/>
                </a:solidFill>
              </a:rPr>
              <a:t>établi</a:t>
            </a:r>
          </a:p>
          <a:p>
            <a:pPr lvl="2" eaLnBrk="1" fontAlgn="ctr" hangingPunct="1">
              <a:lnSpc>
                <a:spcPct val="80000"/>
              </a:lnSpc>
              <a:spcBef>
                <a:spcPts val="0"/>
              </a:spcBef>
            </a:pPr>
            <a:r>
              <a:rPr lang="fr-FR" sz="2000" dirty="0">
                <a:solidFill>
                  <a:srgbClr val="000048"/>
                </a:solidFill>
              </a:rPr>
              <a:t>guéridon</a:t>
            </a:r>
          </a:p>
          <a:p>
            <a:pPr lvl="2" eaLnBrk="1" fontAlgn="ctr" hangingPunct="1">
              <a:lnSpc>
                <a:spcPct val="80000"/>
              </a:lnSpc>
              <a:spcBef>
                <a:spcPts val="0"/>
              </a:spcBef>
            </a:pPr>
            <a:r>
              <a:rPr lang="fr-FR" sz="2000" dirty="0">
                <a:solidFill>
                  <a:srgbClr val="000048"/>
                </a:solidFill>
              </a:rPr>
              <a:t>jouets d'enfants</a:t>
            </a:r>
          </a:p>
          <a:p>
            <a:pPr lvl="2" eaLnBrk="1" fontAlgn="ctr" hangingPunct="1">
              <a:lnSpc>
                <a:spcPct val="80000"/>
              </a:lnSpc>
              <a:spcBef>
                <a:spcPts val="0"/>
              </a:spcBef>
            </a:pPr>
            <a:r>
              <a:rPr lang="fr-FR" sz="2000" dirty="0">
                <a:solidFill>
                  <a:srgbClr val="000048"/>
                </a:solidFill>
              </a:rPr>
              <a:t>maisons à chats</a:t>
            </a:r>
          </a:p>
          <a:p>
            <a:pPr lvl="2" eaLnBrk="1" fontAlgn="ctr" hangingPunct="1">
              <a:lnSpc>
                <a:spcPct val="80000"/>
              </a:lnSpc>
              <a:spcBef>
                <a:spcPts val="0"/>
              </a:spcBef>
            </a:pPr>
            <a:r>
              <a:rPr lang="fr-FR" sz="2000" dirty="0">
                <a:solidFill>
                  <a:srgbClr val="000048"/>
                </a:solidFill>
              </a:rPr>
              <a:t>maquette bateau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>
              <a:solidFill>
                <a:srgbClr val="000048"/>
              </a:solidFill>
            </a:endParaRP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endParaRPr lang="fr-FR" dirty="0"/>
          </a:p>
          <a:p>
            <a:pPr eaLnBrk="1" hangingPunct="1">
              <a:lnSpc>
                <a:spcPct val="90000"/>
              </a:lnSpc>
              <a:tabLst>
                <a:tab pos="3048000" algn="l"/>
              </a:tabLst>
              <a:defRPr/>
            </a:pP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6099340" y="2380853"/>
            <a:ext cx="565024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228600" fontAlgn="ctr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</a:pPr>
            <a:r>
              <a:rPr lang="fr-FR" sz="2000" dirty="0">
                <a:solidFill>
                  <a:srgbClr val="000048"/>
                </a:solidFill>
              </a:rPr>
              <a:t>matériels apicoles (3)</a:t>
            </a:r>
          </a:p>
          <a:p>
            <a:pPr marL="1143000" lvl="2" indent="-228600" fontAlgn="ctr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</a:pPr>
            <a:r>
              <a:rPr lang="fr-FR" sz="2000" dirty="0">
                <a:solidFill>
                  <a:srgbClr val="000048"/>
                </a:solidFill>
              </a:rPr>
              <a:t>meuble TV</a:t>
            </a:r>
          </a:p>
          <a:p>
            <a:pPr marL="1143000" lvl="2" indent="-228600" fontAlgn="ctr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</a:pPr>
            <a:r>
              <a:rPr lang="fr-FR" sz="2000" dirty="0">
                <a:solidFill>
                  <a:srgbClr val="000048"/>
                </a:solidFill>
              </a:rPr>
              <a:t>miroir de salon</a:t>
            </a:r>
          </a:p>
          <a:p>
            <a:pPr marL="1143000" lvl="2" indent="-228600" fontAlgn="ctr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</a:pPr>
            <a:r>
              <a:rPr lang="fr-FR" sz="2000" dirty="0">
                <a:solidFill>
                  <a:srgbClr val="000048"/>
                </a:solidFill>
              </a:rPr>
              <a:t>petit camion</a:t>
            </a:r>
          </a:p>
          <a:p>
            <a:pPr marL="1143000" lvl="2" indent="-228600" fontAlgn="ctr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</a:pPr>
            <a:r>
              <a:rPr lang="fr-FR" sz="2000" dirty="0">
                <a:solidFill>
                  <a:srgbClr val="000048"/>
                </a:solidFill>
              </a:rPr>
              <a:t>plateau table</a:t>
            </a:r>
          </a:p>
          <a:p>
            <a:pPr marL="1143000" lvl="2" indent="-228600" fontAlgn="ctr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</a:pPr>
            <a:r>
              <a:rPr lang="fr-FR" sz="2000" dirty="0">
                <a:solidFill>
                  <a:srgbClr val="000048"/>
                </a:solidFill>
              </a:rPr>
              <a:t>porte coulissante</a:t>
            </a:r>
          </a:p>
          <a:p>
            <a:pPr marL="1143000" lvl="2" indent="-228600" fontAlgn="ctr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</a:pPr>
            <a:r>
              <a:rPr lang="fr-FR" sz="2000" dirty="0">
                <a:solidFill>
                  <a:srgbClr val="000048"/>
                </a:solidFill>
              </a:rPr>
              <a:t>rangements</a:t>
            </a:r>
          </a:p>
          <a:p>
            <a:pPr marL="1143000" lvl="2" indent="-228600" fontAlgn="ctr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</a:pPr>
            <a:r>
              <a:rPr lang="fr-FR" sz="2000" dirty="0">
                <a:solidFill>
                  <a:srgbClr val="000048"/>
                </a:solidFill>
              </a:rPr>
              <a:t>restauration bureau</a:t>
            </a:r>
          </a:p>
          <a:p>
            <a:pPr marL="1143000" lvl="2" indent="-228600" fontAlgn="ctr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</a:pPr>
            <a:r>
              <a:rPr lang="fr-FR" sz="2000" dirty="0">
                <a:solidFill>
                  <a:srgbClr val="000048"/>
                </a:solidFill>
              </a:rPr>
              <a:t>restauration confiturier</a:t>
            </a:r>
          </a:p>
          <a:p>
            <a:pPr marL="1143000" lvl="2" indent="-228600" fontAlgn="ctr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</a:pPr>
            <a:r>
              <a:rPr lang="fr-FR" sz="2000" dirty="0">
                <a:solidFill>
                  <a:srgbClr val="000048"/>
                </a:solidFill>
              </a:rPr>
              <a:t>table à pieds coniques</a:t>
            </a:r>
          </a:p>
          <a:p>
            <a:pPr marL="1143000" lvl="2" indent="-228600" fontAlgn="ctr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</a:pPr>
            <a:r>
              <a:rPr lang="fr-FR" sz="2000" dirty="0">
                <a:solidFill>
                  <a:srgbClr val="000048"/>
                </a:solidFill>
              </a:rPr>
              <a:t>table à pieds gainés</a:t>
            </a:r>
          </a:p>
          <a:p>
            <a:pPr marL="1143000" lvl="2" indent="-228600" fontAlgn="ctr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</a:pPr>
            <a:r>
              <a:rPr lang="fr-FR" sz="2000" dirty="0">
                <a:solidFill>
                  <a:srgbClr val="000048"/>
                </a:solidFill>
              </a:rPr>
              <a:t>table défonceuse</a:t>
            </a:r>
          </a:p>
          <a:p>
            <a:pPr marL="1143000" lvl="2" indent="-228600" fontAlgn="ctr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</a:pPr>
            <a:r>
              <a:rPr lang="fr-FR" sz="2000" dirty="0">
                <a:solidFill>
                  <a:srgbClr val="000048"/>
                </a:solidFill>
              </a:rPr>
              <a:t>table ovale sur piétement </a:t>
            </a:r>
          </a:p>
          <a:p>
            <a:pPr marL="1143000" lvl="2" indent="-228600" fontAlgn="ctr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</a:pPr>
            <a:r>
              <a:rPr lang="fr-FR" sz="2000" dirty="0">
                <a:solidFill>
                  <a:srgbClr val="000048"/>
                </a:solidFill>
              </a:rPr>
              <a:t>tiroirs (3)</a:t>
            </a:r>
          </a:p>
          <a:p>
            <a:pPr marL="1143000" lvl="2" indent="-228600" fontAlgn="ctr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</a:pPr>
            <a:r>
              <a:rPr lang="fr-FR" sz="2000" dirty="0">
                <a:solidFill>
                  <a:srgbClr val="000048"/>
                </a:solidFill>
              </a:rPr>
              <a:t>vernis tampon</a:t>
            </a:r>
          </a:p>
          <a:p>
            <a:pPr marL="1143000" lvl="2" indent="-228600" fontAlgn="ctr">
              <a:lnSpc>
                <a:spcPct val="80000"/>
              </a:lnSpc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</a:pPr>
            <a:r>
              <a:rPr lang="fr-FR" sz="2000" dirty="0">
                <a:solidFill>
                  <a:srgbClr val="000048"/>
                </a:solidFill>
              </a:rPr>
              <a:t>verrière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586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5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45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54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454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 bldLvl="4" autoUpdateAnimBg="0" advAuto="0"/>
      <p:bldP spid="2" grpId="0" build="p" bldLvl="4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8B5A461-3941-4AE7-84BB-DD1E4AF76E2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3" y="620713"/>
            <a:ext cx="7340600" cy="874712"/>
          </a:xfrm>
        </p:spPr>
        <p:txBody>
          <a:bodyPr/>
          <a:lstStyle/>
          <a:p>
            <a:pPr eaLnBrk="1" hangingPunct="1"/>
            <a:r>
              <a:rPr lang="fr-FR" altLang="fr-FR" dirty="0"/>
              <a:t>… Activités de 2018  …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0013" y="1358740"/>
            <a:ext cx="6935551" cy="54992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… Atelier</a:t>
            </a:r>
          </a:p>
          <a:p>
            <a:pPr lvl="2" eaLnBrk="1" hangingPunct="1">
              <a:lnSpc>
                <a:spcPct val="80000"/>
              </a:lnSpc>
              <a:tabLst>
                <a:tab pos="6372225" algn="r"/>
              </a:tabLst>
              <a:defRPr/>
            </a:pPr>
            <a:endParaRPr lang="fr-FR" spc="-100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  <a:tabLst>
                <a:tab pos="5648325" algn="ctr"/>
                <a:tab pos="6372225" algn="r"/>
              </a:tabLst>
              <a:defRPr/>
            </a:pPr>
            <a:endParaRPr lang="fr-FR" spc="-100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90000"/>
              </a:lnSpc>
              <a:tabLst>
                <a:tab pos="3048000" algn="l"/>
              </a:tabLst>
              <a:defRPr/>
            </a:pPr>
            <a:endParaRPr lang="fr-FR" dirty="0"/>
          </a:p>
        </p:txBody>
      </p:sp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F59EA424-9315-4BB2-829A-8A986B0768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719890"/>
              </p:ext>
            </p:extLst>
          </p:nvPr>
        </p:nvGraphicFramePr>
        <p:xfrm>
          <a:off x="3381375" y="1957388"/>
          <a:ext cx="5991225" cy="456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Worksheet" r:id="rId5" imgW="5991120" imgH="4715055" progId="Excel.Sheet.12">
                  <p:embed/>
                </p:oleObj>
              </mc:Choice>
              <mc:Fallback>
                <p:oleObj name="Worksheet" r:id="rId5" imgW="5991120" imgH="4715055" progId="Excel.Sheet.12">
                  <p:embed/>
                  <p:pic>
                    <p:nvPicPr>
                      <p:cNvPr id="2" name="Objet 1">
                        <a:extLst>
                          <a:ext uri="{FF2B5EF4-FFF2-40B4-BE49-F238E27FC236}">
                            <a16:creationId xmlns:a16="http://schemas.microsoft.com/office/drawing/2014/main" id="{B4A0929D-5B2E-4D3C-A4F3-FE3CD753A8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81375" y="1957388"/>
                        <a:ext cx="5991225" cy="4567237"/>
                      </a:xfrm>
                      <a:prstGeom prst="rect">
                        <a:avLst/>
                      </a:prstGeom>
                      <a:ln w="412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32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 bldLvl="4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EBEC4C9-EAFB-4725-9B80-5A91B2EF1219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268414"/>
            <a:ext cx="11791950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sz="3600" dirty="0"/>
              <a:t>St</a:t>
            </a:r>
            <a:r>
              <a:rPr lang="fr-FR" altLang="fr-FR" sz="3600" dirty="0">
                <a:solidFill>
                  <a:srgbClr val="002060"/>
                </a:solidFill>
              </a:rPr>
              <a:t>a</a:t>
            </a:r>
            <a:r>
              <a:rPr lang="fr-FR" altLang="fr-FR" sz="3600" dirty="0"/>
              <a:t>ges …</a:t>
            </a:r>
            <a:r>
              <a:rPr lang="fr-FR" altLang="fr-FR" sz="2400" dirty="0"/>
              <a:t> 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Activité essentielle pour l’Association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17% par an depuis 2008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Gestion exigeante 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IL FAUT payer pour VALIDER </a:t>
            </a:r>
            <a:br>
              <a:rPr lang="fr-FR" altLang="fr-FR" dirty="0">
                <a:solidFill>
                  <a:srgbClr val="000048"/>
                </a:solidFill>
              </a:rPr>
            </a:br>
            <a:r>
              <a:rPr lang="fr-FR" altLang="fr-FR" dirty="0">
                <a:solidFill>
                  <a:srgbClr val="000048"/>
                </a:solidFill>
              </a:rPr>
              <a:t>son inscription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Tarifs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Une étude a montré que les stages n’étaient pas assez chers …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Les stages de tournage ont été augmentés de 15%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Les autres stages de 20%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Limitée à 5 € pour les stages machines qui sont la porte d’accès aux ateliers libres en toute sécurité</a:t>
            </a:r>
          </a:p>
        </p:txBody>
      </p:sp>
      <p:sp>
        <p:nvSpPr>
          <p:cNvPr id="27652" name="Rectangle 61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2018  …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99F775C4-DA6F-4A4E-A041-5C94E71FD9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7545567"/>
              </p:ext>
            </p:extLst>
          </p:nvPr>
        </p:nvGraphicFramePr>
        <p:xfrm>
          <a:off x="6302225" y="1504820"/>
          <a:ext cx="5513847" cy="3057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C20C71A2-826B-4771-916F-DB8E57E7DB6B}"/>
              </a:ext>
            </a:extLst>
          </p:cNvPr>
          <p:cNvCxnSpPr/>
          <p:nvPr/>
        </p:nvCxnSpPr>
        <p:spPr bwMode="auto">
          <a:xfrm flipH="1">
            <a:off x="6302225" y="1779104"/>
            <a:ext cx="5594914" cy="171947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>
                <a:alpha val="49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C389BFCC-0FC6-4520-8406-961664F4C145}"/>
              </a:ext>
            </a:extLst>
          </p:cNvPr>
          <p:cNvSpPr txBox="1"/>
          <p:nvPr/>
        </p:nvSpPr>
        <p:spPr>
          <a:xfrm>
            <a:off x="11385171" y="13995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17%</a:t>
            </a:r>
          </a:p>
        </p:txBody>
      </p:sp>
    </p:spTree>
    <p:extLst>
      <p:ext uri="{BB962C8B-B14F-4D97-AF65-F5344CB8AC3E}">
        <p14:creationId xmlns:p14="http://schemas.microsoft.com/office/powerpoint/2010/main" val="315210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3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3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3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3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3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3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3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3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build="p" bldLvl="4" autoUpdateAnimBg="0" advAuto="0"/>
      <p:bldGraphic spid="5" grpId="0">
        <p:bldAsOne/>
      </p:bldGraphic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EBEC4C9-EAFB-4725-9B80-5A91B2EF1219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268414"/>
            <a:ext cx="11791950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sz="3600" dirty="0"/>
              <a:t>St</a:t>
            </a:r>
            <a:r>
              <a:rPr lang="fr-FR" altLang="fr-FR" sz="3600" dirty="0">
                <a:solidFill>
                  <a:srgbClr val="002060"/>
                </a:solidFill>
              </a:rPr>
              <a:t>a</a:t>
            </a:r>
            <a:r>
              <a:rPr lang="fr-FR" altLang="fr-FR" sz="3600" dirty="0"/>
              <a:t>ges …</a:t>
            </a:r>
            <a:r>
              <a:rPr lang="fr-FR" altLang="fr-FR" sz="2400" dirty="0"/>
              <a:t> 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Nouveaux stages :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Des jeux : Bascule Archimède, Flip Foot duo, Flipper, Hippo-dôme, Mange Pion, Pantographe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Rénovation rabot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Initiation à la sculpture en relief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Des déconvenues :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Stage annulé : DAO CAO </a:t>
            </a:r>
            <a:r>
              <a:rPr lang="fr-FR" altLang="fr-FR" dirty="0" err="1">
                <a:solidFill>
                  <a:srgbClr val="000048"/>
                </a:solidFill>
              </a:rPr>
              <a:t>Sketchup</a:t>
            </a:r>
            <a:endParaRPr lang="fr-FR" altLang="fr-FR" dirty="0">
              <a:solidFill>
                <a:srgbClr val="000048"/>
              </a:solidFill>
            </a:endParaRP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Stages qui n’ont pu être organisés : Affûtage abrasif, Cannage, Défonceuse tiroirs, Menuiserie à main, Mortaisage</a:t>
            </a:r>
          </a:p>
        </p:txBody>
      </p:sp>
      <p:sp>
        <p:nvSpPr>
          <p:cNvPr id="27652" name="Rectangle 61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2018  …</a:t>
            </a:r>
          </a:p>
        </p:txBody>
      </p:sp>
    </p:spTree>
    <p:extLst>
      <p:ext uri="{BB962C8B-B14F-4D97-AF65-F5344CB8AC3E}">
        <p14:creationId xmlns:p14="http://schemas.microsoft.com/office/powerpoint/2010/main" val="302365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3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3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3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3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build="p" bldLvl="4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E2505D8-A00D-4CA6-A98D-966782FB81A7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</p:nvPr>
        </p:nvSpPr>
        <p:spPr>
          <a:xfrm>
            <a:off x="2208213" y="620713"/>
            <a:ext cx="7772400" cy="874712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2018  …</a:t>
            </a:r>
          </a:p>
        </p:txBody>
      </p:sp>
      <p:sp>
        <p:nvSpPr>
          <p:cNvPr id="456710" name="Rectangle 6"/>
          <p:cNvSpPr>
            <a:spLocks noChangeArrowheads="1"/>
          </p:cNvSpPr>
          <p:nvPr/>
        </p:nvSpPr>
        <p:spPr bwMode="auto">
          <a:xfrm>
            <a:off x="5448301" y="2781300"/>
            <a:ext cx="4608513" cy="242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0000"/>
              <a:buBlip>
                <a:blip r:embed="rId4"/>
              </a:buBlip>
              <a:tabLst>
                <a:tab pos="2959100" algn="l"/>
                <a:tab pos="4122738" algn="r"/>
                <a:tab pos="7354888" algn="r"/>
                <a:tab pos="8524875" algn="r"/>
              </a:tabLst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7354888" algn="r"/>
                <a:tab pos="8524875" algn="r"/>
              </a:tabLst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7354888" algn="r"/>
                <a:tab pos="8524875" algn="r"/>
              </a:tabLst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C09E4A"/>
              </a:buClr>
            </a:pPr>
            <a:endParaRPr lang="fr-FR" altLang="fr-FR" sz="1800" dirty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 txBox="1">
            <a:spLocks noGrp="1" noChangeArrowheads="1"/>
          </p:cNvSpPr>
          <p:nvPr>
            <p:ph type="body" sz="half" idx="1"/>
          </p:nvPr>
        </p:nvSpPr>
        <p:spPr bwMode="auto">
          <a:xfrm>
            <a:off x="839787" y="1247928"/>
            <a:ext cx="8893175" cy="734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4"/>
              </a:buBlip>
              <a:defRPr sz="32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tabLst>
                <a:tab pos="2959100" algn="l"/>
                <a:tab pos="4122738" algn="r"/>
                <a:tab pos="7354888" algn="r"/>
                <a:tab pos="8524875" algn="r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… Stages </a:t>
            </a:r>
            <a:r>
              <a:rPr lang="fr-FR" sz="2800" dirty="0">
                <a:solidFill>
                  <a:srgbClr val="000048"/>
                </a:solidFill>
              </a:rPr>
              <a:t>(Hors tournage) </a:t>
            </a:r>
            <a:r>
              <a:rPr lang="fr-FR" sz="3600" dirty="0">
                <a:solidFill>
                  <a:srgbClr val="000048"/>
                </a:solidFill>
              </a:rPr>
              <a:t>…</a:t>
            </a:r>
            <a:br>
              <a:rPr lang="fr-FR" sz="2800" dirty="0">
                <a:solidFill>
                  <a:srgbClr val="000048"/>
                </a:solidFill>
              </a:rPr>
            </a:br>
            <a:endParaRPr lang="fr-FR" sz="2800" dirty="0">
              <a:solidFill>
                <a:srgbClr val="000048"/>
              </a:solidFill>
            </a:endParaRP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6B2D4742-E1A6-412A-B2A4-67240E5CF2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7368826"/>
              </p:ext>
            </p:extLst>
          </p:nvPr>
        </p:nvGraphicFramePr>
        <p:xfrm>
          <a:off x="411060" y="2122639"/>
          <a:ext cx="6325299" cy="3875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Objet 1">
            <a:extLst>
              <a:ext uri="{FF2B5EF4-FFF2-40B4-BE49-F238E27FC236}">
                <a16:creationId xmlns:a16="http://schemas.microsoft.com/office/drawing/2014/main" id="{B4A0929D-5B2E-4D3C-A4F3-FE3CD753A8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972259"/>
              </p:ext>
            </p:extLst>
          </p:nvPr>
        </p:nvGraphicFramePr>
        <p:xfrm>
          <a:off x="7229475" y="2122639"/>
          <a:ext cx="4352925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6" name="Worksheet" r:id="rId6" imgW="4352760" imgH="4000500" progId="Excel.Sheet.12">
                  <p:embed/>
                </p:oleObj>
              </mc:Choice>
              <mc:Fallback>
                <p:oleObj name="Worksheet" r:id="rId6" imgW="4352760" imgH="40005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29475" y="2122639"/>
                        <a:ext cx="4352925" cy="4000500"/>
                      </a:xfrm>
                      <a:prstGeom prst="rect">
                        <a:avLst/>
                      </a:prstGeom>
                      <a:ln w="412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08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56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10" grpId="0" build="p" bldLvl="3" autoUpdateAnimBg="0" advAuto="0"/>
      <p:bldP spid="9" grpId="0" build="p" bldLvl="3" advAuto="0"/>
      <p:bldGraphic spid="8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EBEC4C9-EAFB-4725-9B80-5A91B2EF1219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268414"/>
            <a:ext cx="11791950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sz="3600" dirty="0">
                <a:solidFill>
                  <a:srgbClr val="000048"/>
                </a:solidFill>
              </a:rPr>
              <a:t>… Stages …</a:t>
            </a:r>
            <a:r>
              <a:rPr lang="fr-FR" altLang="fr-FR" sz="2400" dirty="0">
                <a:solidFill>
                  <a:srgbClr val="000048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Animateurs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b="1" dirty="0">
                <a:solidFill>
                  <a:srgbClr val="000048"/>
                </a:solidFill>
              </a:rPr>
              <a:t>Des nouveaux !!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b="1" dirty="0">
                <a:solidFill>
                  <a:srgbClr val="000048"/>
                </a:solidFill>
              </a:rPr>
              <a:t>Merci</a:t>
            </a:r>
            <a:r>
              <a:rPr lang="fr-FR" altLang="fr-FR" sz="1600" dirty="0">
                <a:solidFill>
                  <a:srgbClr val="000048"/>
                </a:solidFill>
              </a:rPr>
              <a:t> </a:t>
            </a:r>
            <a:r>
              <a:rPr lang="fr-FR" altLang="fr-FR" dirty="0">
                <a:solidFill>
                  <a:srgbClr val="000048"/>
                </a:solidFill>
              </a:rPr>
              <a:t>pour leur bénévolat et leur dévouement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Dédommagement financier symbolique …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Déduction fiscale des frais à l’étude</a:t>
            </a:r>
          </a:p>
          <a:p>
            <a:pPr lvl="1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Stages jeux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Demandent beaucoup de préparation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Ont toujours autant de succès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Création de journées de conception de jeux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4122738" algn="r"/>
                <a:tab pos="7354888" algn="r"/>
                <a:tab pos="8524875" algn="r"/>
              </a:tabLst>
            </a:pPr>
            <a:endParaRPr lang="fr-FR" altLang="fr-FR" sz="1000" dirty="0"/>
          </a:p>
        </p:txBody>
      </p:sp>
      <p:sp>
        <p:nvSpPr>
          <p:cNvPr id="27652" name="Rectangle 61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2018  …</a:t>
            </a:r>
          </a:p>
        </p:txBody>
      </p:sp>
    </p:spTree>
    <p:extLst>
      <p:ext uri="{BB962C8B-B14F-4D97-AF65-F5344CB8AC3E}">
        <p14:creationId xmlns:p14="http://schemas.microsoft.com/office/powerpoint/2010/main" val="302082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build="p" bldLvl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E2505D8-A00D-4CA6-A98D-966782FB81A7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42901" y="1341440"/>
            <a:ext cx="11705166" cy="1175184"/>
          </a:xfrm>
        </p:spPr>
        <p:txBody>
          <a:bodyPr/>
          <a:lstStyle/>
          <a:p>
            <a:pPr eaLnBrk="1" hangingPunct="1">
              <a:spcBef>
                <a:spcPts val="0"/>
              </a:spcBef>
              <a:tabLst>
                <a:tab pos="2959100" algn="l"/>
                <a:tab pos="4122738" algn="r"/>
                <a:tab pos="7354888" algn="r"/>
                <a:tab pos="8524875" algn="r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… Stages </a:t>
            </a:r>
            <a:r>
              <a:rPr lang="fr-FR" sz="2800" dirty="0">
                <a:solidFill>
                  <a:srgbClr val="000048"/>
                </a:solidFill>
              </a:rPr>
              <a:t>(Hors tournage) </a:t>
            </a:r>
            <a:r>
              <a:rPr lang="fr-FR" sz="3600" dirty="0">
                <a:solidFill>
                  <a:srgbClr val="000048"/>
                </a:solidFill>
              </a:rPr>
              <a:t>…</a:t>
            </a:r>
            <a:br>
              <a:rPr lang="fr-FR" sz="2800" dirty="0">
                <a:solidFill>
                  <a:srgbClr val="000048"/>
                </a:solidFill>
              </a:rPr>
            </a:br>
            <a:r>
              <a:rPr lang="fr-FR" sz="2800" dirty="0">
                <a:solidFill>
                  <a:srgbClr val="000048"/>
                </a:solidFill>
              </a:rPr>
              <a:t>23 sujets, 40 stages, 82 journées, 386 jours x stagiaires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</p:nvPr>
        </p:nvSpPr>
        <p:spPr>
          <a:xfrm>
            <a:off x="2208213" y="620713"/>
            <a:ext cx="7772400" cy="874712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2018  …</a:t>
            </a:r>
          </a:p>
        </p:txBody>
      </p:sp>
      <p:sp>
        <p:nvSpPr>
          <p:cNvPr id="456713" name="Rectangle 9"/>
          <p:cNvSpPr>
            <a:spLocks noChangeArrowheads="1"/>
          </p:cNvSpPr>
          <p:nvPr/>
        </p:nvSpPr>
        <p:spPr bwMode="auto">
          <a:xfrm>
            <a:off x="1524001" y="5351464"/>
            <a:ext cx="8893175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0000"/>
              <a:buBlip>
                <a:blip r:embed="rId3"/>
              </a:buBlip>
              <a:tabLst>
                <a:tab pos="2959100" algn="l"/>
                <a:tab pos="4122738" algn="r"/>
                <a:tab pos="7354888" algn="r"/>
                <a:tab pos="8524875" algn="r"/>
              </a:tabLst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7354888" algn="r"/>
                <a:tab pos="8524875" algn="r"/>
              </a:tabLst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7354888" algn="r"/>
                <a:tab pos="8524875" algn="r"/>
              </a:tabLst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4122738" algn="r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lvl="1" fontAlgn="base">
              <a:spcAft>
                <a:spcPct val="0"/>
              </a:spcAft>
              <a:buClr>
                <a:srgbClr val="C09E4A"/>
              </a:buClr>
            </a:pPr>
            <a:endParaRPr lang="fr-FR" altLang="fr-FR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120154" y="2369802"/>
            <a:ext cx="59742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4 Scie circulaire et ruban (1j)	930€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4 Rabot dégau (1j)		620€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Toupie niveau 1 (2j)		520€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Toupie niveau 2 (2j)		320€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Electroportatif (3j)		280€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Sculpture en relief (3j)		240€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Sculpture ornementale (5j)	880€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3 défonceuse niveau 1 (2j)	810€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défonceuse niveau 2 (3j)	845€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Rénovation rabot (1j)		270€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094413" y="2369802"/>
            <a:ext cx="5754686" cy="4327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Finitions (2j)			300€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Marqueterie (3j)		490€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Orgue de Barbarie (3j)	690€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Tabourets (2j)			180€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Bascule d'Archimède (2j)	290€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Flip foot duo (2j)		308€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3 Hippo-dôme (2j)		150€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2 Mange-pion (2j)		550€</a:t>
            </a:r>
          </a:p>
          <a:p>
            <a:pPr marL="285750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122738" algn="r"/>
                <a:tab pos="6007100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1 Pantographe (2j)		270€</a:t>
            </a:r>
          </a:p>
          <a:p>
            <a:pPr marL="360363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487863" algn="r"/>
                <a:tab pos="5738813" algn="r"/>
                <a:tab pos="7354888" algn="r"/>
                <a:tab pos="8524875" algn="r"/>
              </a:tabLst>
              <a:defRPr/>
            </a:pPr>
            <a:r>
              <a:rPr lang="fr-FR" sz="2800" dirty="0">
                <a:solidFill>
                  <a:srgbClr val="000048"/>
                </a:solidFill>
              </a:rPr>
              <a:t>Divers			10 €</a:t>
            </a:r>
          </a:p>
          <a:p>
            <a:pPr marL="360363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4487863" algn="r"/>
                <a:tab pos="5738813" algn="r"/>
                <a:tab pos="7354888" algn="r"/>
                <a:tab pos="8524875" algn="r"/>
              </a:tabLst>
              <a:defRPr/>
            </a:pPr>
            <a:endParaRPr lang="fr-FR" sz="2800" dirty="0">
              <a:solidFill>
                <a:srgbClr val="000048"/>
              </a:solidFill>
            </a:endParaRPr>
          </a:p>
          <a:p>
            <a:pPr marL="360363" lvl="1" indent="-285750" fontAlgn="base">
              <a:lnSpc>
                <a:spcPct val="80000"/>
              </a:lnSpc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5738813" algn="r"/>
                <a:tab pos="7354888" algn="r"/>
                <a:tab pos="8524875" algn="r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Total	8.953€</a:t>
            </a:r>
          </a:p>
        </p:txBody>
      </p:sp>
    </p:spTree>
    <p:extLst>
      <p:ext uri="{BB962C8B-B14F-4D97-AF65-F5344CB8AC3E}">
        <p14:creationId xmlns:p14="http://schemas.microsoft.com/office/powerpoint/2010/main" val="29720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6" grpId="0" build="p" bldLvl="3" advAuto="0"/>
      <p:bldP spid="2" grpId="0" uiExpand="1" build="p" bldLvl="2"/>
      <p:bldP spid="10" grpId="0" uiExpand="1" build="p" bldLvl="3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835B400-45DB-4BA6-9306-D66514B76FF8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19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3819" y="1545370"/>
            <a:ext cx="9963150" cy="4562833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tabLst>
                <a:tab pos="2959100" algn="l"/>
                <a:tab pos="7354888" algn="r"/>
                <a:tab pos="8524875" algn="r"/>
              </a:tabLst>
            </a:pPr>
            <a:r>
              <a:rPr lang="fr-FR" altLang="fr-FR" b="1" dirty="0">
                <a:solidFill>
                  <a:srgbClr val="000048"/>
                </a:solidFill>
              </a:rPr>
              <a:t>Evry : 25 jours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19 stages 1 journée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1 stage classique de 3 jours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1 stage stylos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2 stages affûtage</a:t>
            </a: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5 tours, 6 animateurs</a:t>
            </a:r>
            <a:br>
              <a:rPr lang="fr-FR" altLang="fr-FR" dirty="0">
                <a:solidFill>
                  <a:srgbClr val="000048"/>
                </a:solidFill>
              </a:rPr>
            </a:br>
            <a:r>
              <a:rPr lang="fr-FR" altLang="fr-FR" dirty="0">
                <a:solidFill>
                  <a:srgbClr val="000048"/>
                </a:solidFill>
              </a:rPr>
              <a:t>Yves Audouin, Jean Boizot, </a:t>
            </a:r>
            <a:br>
              <a:rPr lang="fr-FR" altLang="fr-FR" dirty="0">
                <a:solidFill>
                  <a:srgbClr val="000048"/>
                </a:solidFill>
              </a:rPr>
            </a:br>
            <a:r>
              <a:rPr lang="fr-FR" altLang="fr-FR" dirty="0">
                <a:solidFill>
                  <a:srgbClr val="000048"/>
                </a:solidFill>
              </a:rPr>
              <a:t>Bernard </a:t>
            </a:r>
            <a:r>
              <a:rPr lang="fr-FR" altLang="fr-FR" dirty="0" err="1">
                <a:solidFill>
                  <a:srgbClr val="000048"/>
                </a:solidFill>
              </a:rPr>
              <a:t>Debest</a:t>
            </a:r>
            <a:r>
              <a:rPr lang="fr-FR" altLang="fr-FR" dirty="0">
                <a:solidFill>
                  <a:srgbClr val="000048"/>
                </a:solidFill>
              </a:rPr>
              <a:t>, Jean-Pierre Hippert, </a:t>
            </a:r>
            <a:br>
              <a:rPr lang="fr-FR" altLang="fr-FR" dirty="0">
                <a:solidFill>
                  <a:srgbClr val="000048"/>
                </a:solidFill>
              </a:rPr>
            </a:br>
            <a:r>
              <a:rPr lang="fr-FR" altLang="fr-FR" dirty="0">
                <a:solidFill>
                  <a:srgbClr val="000048"/>
                </a:solidFill>
              </a:rPr>
              <a:t>Paul Lefèbvre, Jean Lombard, </a:t>
            </a:r>
            <a:br>
              <a:rPr lang="fr-FR" altLang="fr-FR" dirty="0">
                <a:solidFill>
                  <a:srgbClr val="FF0000"/>
                </a:solidFill>
              </a:rPr>
            </a:br>
            <a:endParaRPr lang="fr-FR" altLang="fr-FR" dirty="0">
              <a:solidFill>
                <a:srgbClr val="FF0000"/>
              </a:solidFill>
            </a:endParaRPr>
          </a:p>
          <a:p>
            <a:pPr lvl="2" eaLnBrk="1" hangingPunct="1">
              <a:lnSpc>
                <a:spcPct val="80000"/>
              </a:lnSpc>
              <a:tabLst>
                <a:tab pos="2959100" algn="l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3.765 €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223345"/>
            <a:ext cx="7772400" cy="874713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2018  …</a:t>
            </a:r>
          </a:p>
        </p:txBody>
      </p:sp>
      <p:sp>
        <p:nvSpPr>
          <p:cNvPr id="483332" name="Rectangle 4"/>
          <p:cNvSpPr>
            <a:spLocks noChangeArrowheads="1"/>
          </p:cNvSpPr>
          <p:nvPr/>
        </p:nvSpPr>
        <p:spPr bwMode="auto">
          <a:xfrm>
            <a:off x="5381324" y="1465783"/>
            <a:ext cx="6606543" cy="388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0000"/>
              <a:buBlip>
                <a:blip r:embed="rId3"/>
              </a:buBlip>
              <a:tabLst>
                <a:tab pos="2959100" algn="l"/>
                <a:tab pos="7354888" algn="r"/>
                <a:tab pos="8524875" algn="r"/>
              </a:tabLst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59100" algn="l"/>
                <a:tab pos="7354888" algn="r"/>
                <a:tab pos="8524875" algn="r"/>
              </a:tabLst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2959100" algn="l"/>
                <a:tab pos="7354888" algn="r"/>
                <a:tab pos="8524875" algn="r"/>
              </a:tabLst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tabLst>
                <a:tab pos="2959100" algn="l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2959100" algn="l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59100" algn="l"/>
                <a:tab pos="7354888" algn="r"/>
                <a:tab pos="8524875" algn="r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lvl="1" fontAlgn="base">
              <a:spcAft>
                <a:spcPct val="0"/>
              </a:spcAft>
              <a:defRPr/>
            </a:pPr>
            <a:r>
              <a:rPr lang="fr-FR" b="1" dirty="0">
                <a:solidFill>
                  <a:srgbClr val="000048"/>
                </a:solidFill>
              </a:rPr>
              <a:t>Bouray : 20 jours</a:t>
            </a:r>
          </a:p>
          <a:p>
            <a:pPr lvl="2" fontAlgn="base">
              <a:spcBef>
                <a:spcPts val="0"/>
              </a:spcBef>
              <a:spcAft>
                <a:spcPct val="0"/>
              </a:spcAft>
              <a:buClr>
                <a:srgbClr val="C09E4A"/>
              </a:buClr>
              <a:defRPr/>
            </a:pPr>
            <a:r>
              <a:rPr lang="fr-FR" dirty="0">
                <a:solidFill>
                  <a:srgbClr val="000048"/>
                </a:solidFill>
              </a:rPr>
              <a:t>20 stages débutants (1j)</a:t>
            </a:r>
          </a:p>
          <a:p>
            <a:pPr lvl="2" fontAlgn="base">
              <a:spcBef>
                <a:spcPts val="0"/>
              </a:spcBef>
              <a:spcAft>
                <a:spcPct val="0"/>
              </a:spcAft>
              <a:buClr>
                <a:srgbClr val="C09E4A"/>
              </a:buClr>
              <a:defRPr/>
            </a:pPr>
            <a:r>
              <a:rPr lang="fr-FR" dirty="0">
                <a:solidFill>
                  <a:srgbClr val="000048"/>
                </a:solidFill>
              </a:rPr>
              <a:t>Tournage libre : 1j par mois depuis Septembre : fréquentation importante !</a:t>
            </a:r>
          </a:p>
          <a:p>
            <a:pPr lvl="2" fontAlgn="base">
              <a:spcBef>
                <a:spcPts val="0"/>
              </a:spcBef>
              <a:spcAft>
                <a:spcPct val="0"/>
              </a:spcAft>
              <a:buClr>
                <a:srgbClr val="C09E4A"/>
              </a:buClr>
              <a:defRPr/>
            </a:pPr>
            <a:r>
              <a:rPr lang="fr-FR" dirty="0">
                <a:solidFill>
                  <a:srgbClr val="000048"/>
                </a:solidFill>
              </a:rPr>
              <a:t>3 tours, 5 animateurs</a:t>
            </a:r>
            <a:br>
              <a:rPr lang="fr-FR" dirty="0">
                <a:solidFill>
                  <a:srgbClr val="000048"/>
                </a:solidFill>
              </a:rPr>
            </a:br>
            <a:r>
              <a:rPr lang="fr-FR" dirty="0">
                <a:solidFill>
                  <a:srgbClr val="000048"/>
                </a:solidFill>
              </a:rPr>
              <a:t>François Peterlongo, Bruno Chéron, Jean-Paul Crombez, Bernard </a:t>
            </a:r>
            <a:r>
              <a:rPr lang="fr-FR" dirty="0" err="1">
                <a:solidFill>
                  <a:srgbClr val="000048"/>
                </a:solidFill>
              </a:rPr>
              <a:t>Debest</a:t>
            </a:r>
            <a:r>
              <a:rPr lang="fr-FR" dirty="0">
                <a:solidFill>
                  <a:srgbClr val="000048"/>
                </a:solidFill>
              </a:rPr>
              <a:t>  et André Petit</a:t>
            </a:r>
          </a:p>
          <a:p>
            <a:pPr lvl="2" fontAlgn="base">
              <a:spcBef>
                <a:spcPts val="0"/>
              </a:spcBef>
              <a:spcAft>
                <a:spcPct val="0"/>
              </a:spcAft>
              <a:buClr>
                <a:srgbClr val="C09E4A"/>
              </a:buClr>
              <a:defRPr/>
            </a:pPr>
            <a:r>
              <a:rPr lang="fr-FR" dirty="0">
                <a:solidFill>
                  <a:srgbClr val="000048"/>
                </a:solidFill>
              </a:rPr>
              <a:t>1.910 €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0827" y="808488"/>
            <a:ext cx="8893175" cy="657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3"/>
              </a:buBlip>
              <a:defRPr sz="32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tabLst>
                <a:tab pos="2959100" algn="l"/>
                <a:tab pos="4122738" algn="r"/>
                <a:tab pos="7354888" algn="r"/>
                <a:tab pos="8524875" algn="r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… Stages </a:t>
            </a:r>
            <a:r>
              <a:rPr lang="fr-FR" sz="2800" dirty="0">
                <a:solidFill>
                  <a:srgbClr val="000048"/>
                </a:solidFill>
              </a:rPr>
              <a:t>(Tournage)</a:t>
            </a:r>
            <a:br>
              <a:rPr lang="fr-FR" sz="2800" dirty="0">
                <a:solidFill>
                  <a:srgbClr val="000048"/>
                </a:solidFill>
              </a:rPr>
            </a:br>
            <a:endParaRPr lang="fr-FR" sz="2800" dirty="0">
              <a:solidFill>
                <a:srgbClr val="000048"/>
              </a:solidFill>
            </a:endParaRP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660776394"/>
              </p:ext>
            </p:extLst>
          </p:nvPr>
        </p:nvGraphicFramePr>
        <p:xfrm>
          <a:off x="7834290" y="4759900"/>
          <a:ext cx="3347554" cy="146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4020404298"/>
              </p:ext>
            </p:extLst>
          </p:nvPr>
        </p:nvGraphicFramePr>
        <p:xfrm>
          <a:off x="2831637" y="4865756"/>
          <a:ext cx="3076581" cy="1471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9620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8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3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3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3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3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3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3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3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3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8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3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3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3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3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83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83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0" grpId="0" uiExpand="1" build="p" bldLvl="3" autoUpdateAnimBg="0" advAuto="0"/>
      <p:bldP spid="483332" grpId="0" uiExpand="1" build="p" bldLvl="3" autoUpdateAnimBg="0" advAuto="0"/>
      <p:bldP spid="7" grpId="0" build="p" bldLvl="3" advAuto="0"/>
      <p:bldGraphic spid="8" grpId="0">
        <p:bldAsOne/>
      </p:bldGraphic>
      <p:bldGraphic spid="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9C997F8-4A5F-410D-B954-C063C2A096AB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476250"/>
            <a:ext cx="7772400" cy="533400"/>
          </a:xfrm>
        </p:spPr>
        <p:txBody>
          <a:bodyPr/>
          <a:lstStyle/>
          <a:p>
            <a:pPr eaLnBrk="1" hangingPunct="1"/>
            <a:r>
              <a:rPr lang="fr-FR" altLang="fr-FR"/>
              <a:t>Agenda</a:t>
            </a:r>
          </a:p>
        </p:txBody>
      </p:sp>
      <p:graphicFrame>
        <p:nvGraphicFramePr>
          <p:cNvPr id="55589" name="Group 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148012"/>
              </p:ext>
            </p:extLst>
          </p:nvPr>
        </p:nvGraphicFramePr>
        <p:xfrm>
          <a:off x="1657118" y="2152957"/>
          <a:ext cx="8964613" cy="2776433"/>
        </p:xfrm>
        <a:graphic>
          <a:graphicData uri="http://schemas.openxmlformats.org/drawingml/2006/table">
            <a:tbl>
              <a:tblPr/>
              <a:tblGrid>
                <a:gridCol w="124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8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11 h 45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Accueil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12 h 00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Buffet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14 h 00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Assemblée Générale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15 h 30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Pause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16 h 00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L’homme des buis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Eric </a:t>
                      </a:r>
                      <a:r>
                        <a:rPr kumimoji="0" lang="fr-F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Fouilhé</a:t>
                      </a: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17 h 00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Conclusion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77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EC15CAD-042F-46F7-A371-1DD5086DE870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20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78933" y="1700214"/>
            <a:ext cx="11060970" cy="5157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222625" algn="r"/>
                <a:tab pos="3584575" algn="r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Partenariats</a:t>
            </a:r>
          </a:p>
          <a:p>
            <a:pPr lvl="1" eaLnBrk="1" hangingPunct="1">
              <a:lnSpc>
                <a:spcPct val="80000"/>
              </a:lnSpc>
              <a:tabLst>
                <a:tab pos="3222625" algn="r"/>
                <a:tab pos="5926138" algn="r"/>
                <a:tab pos="9056688" algn="r"/>
              </a:tabLst>
              <a:defRPr/>
            </a:pPr>
            <a:r>
              <a:rPr lang="fr-FR" sz="3200" dirty="0">
                <a:solidFill>
                  <a:srgbClr val="000048"/>
                </a:solidFill>
              </a:rPr>
              <a:t>BOSCH		10.857 € 	=	</a:t>
            </a:r>
            <a:br>
              <a:rPr lang="fr-FR" sz="3200" dirty="0">
                <a:solidFill>
                  <a:srgbClr val="000048"/>
                </a:solidFill>
              </a:rPr>
            </a:br>
            <a:r>
              <a:rPr lang="fr-FR" sz="3200" dirty="0">
                <a:solidFill>
                  <a:srgbClr val="000048"/>
                </a:solidFill>
              </a:rPr>
              <a:t>dont adhérents      	9.010 €  	x2</a:t>
            </a:r>
          </a:p>
          <a:p>
            <a:pPr lvl="1" eaLnBrk="1" hangingPunct="1">
              <a:lnSpc>
                <a:spcPct val="80000"/>
              </a:lnSpc>
              <a:tabLst>
                <a:tab pos="3222625" algn="r"/>
                <a:tab pos="5926138" algn="r"/>
                <a:tab pos="7975600" algn="ctr"/>
                <a:tab pos="9059863" algn="r"/>
              </a:tabLst>
              <a:defRPr/>
            </a:pPr>
            <a:r>
              <a:rPr lang="fr-FR" sz="3200" dirty="0">
                <a:solidFill>
                  <a:srgbClr val="000048"/>
                </a:solidFill>
              </a:rPr>
              <a:t>VIAL     		998 €</a:t>
            </a:r>
            <a:r>
              <a:rPr lang="fr-FR" sz="3200" dirty="0">
                <a:solidFill>
                  <a:srgbClr val="FF0000"/>
                </a:solidFill>
              </a:rPr>
              <a:t>		</a:t>
            </a:r>
            <a:r>
              <a:rPr lang="fr-FR" sz="3200" dirty="0">
                <a:solidFill>
                  <a:srgbClr val="000048"/>
                </a:solidFill>
              </a:rPr>
              <a:t>x2</a:t>
            </a:r>
            <a:br>
              <a:rPr lang="fr-FR" sz="3200" dirty="0">
                <a:solidFill>
                  <a:srgbClr val="000048"/>
                </a:solidFill>
              </a:rPr>
            </a:br>
            <a:r>
              <a:rPr lang="fr-FR" sz="3200" dirty="0">
                <a:solidFill>
                  <a:srgbClr val="000048"/>
                </a:solidFill>
              </a:rPr>
              <a:t>(pm : </a:t>
            </a:r>
            <a:r>
              <a:rPr lang="fr-FR" sz="2400" dirty="0">
                <a:solidFill>
                  <a:srgbClr val="000048"/>
                </a:solidFill>
              </a:rPr>
              <a:t>dépôt de bilan, rachat par </a:t>
            </a:r>
            <a:r>
              <a:rPr lang="fr-FR" sz="2400" dirty="0" err="1">
                <a:solidFill>
                  <a:srgbClr val="000048"/>
                </a:solidFill>
              </a:rPr>
              <a:t>Vigot</a:t>
            </a:r>
            <a:r>
              <a:rPr lang="fr-FR" sz="2400" dirty="0">
                <a:solidFill>
                  <a:srgbClr val="000048"/>
                </a:solidFill>
              </a:rPr>
              <a:t>-Maloine, nouveau partenariat)</a:t>
            </a:r>
          </a:p>
          <a:p>
            <a:pPr lvl="1" eaLnBrk="1" hangingPunct="1">
              <a:lnSpc>
                <a:spcPct val="80000"/>
              </a:lnSpc>
              <a:tabLst>
                <a:tab pos="3222625" algn="r"/>
                <a:tab pos="5926138" algn="r"/>
                <a:tab pos="7975600" algn="ctr"/>
              </a:tabLst>
              <a:defRPr/>
            </a:pPr>
            <a:r>
              <a:rPr lang="fr-FR" sz="3200" dirty="0">
                <a:solidFill>
                  <a:srgbClr val="000048"/>
                </a:solidFill>
              </a:rPr>
              <a:t>TAVIOT : </a:t>
            </a:r>
            <a:r>
              <a:rPr lang="fr-FR" dirty="0">
                <a:solidFill>
                  <a:srgbClr val="000048"/>
                </a:solidFill>
              </a:rPr>
              <a:t>Une opération en Juin, </a:t>
            </a:r>
            <a:br>
              <a:rPr lang="fr-FR" dirty="0">
                <a:solidFill>
                  <a:srgbClr val="000048"/>
                </a:solidFill>
              </a:rPr>
            </a:br>
            <a:r>
              <a:rPr lang="fr-FR" dirty="0">
                <a:solidFill>
                  <a:srgbClr val="000048"/>
                </a:solidFill>
              </a:rPr>
              <a:t>sinon peu de demandes : </a:t>
            </a:r>
            <a:r>
              <a:rPr lang="fr-FR" sz="2400" dirty="0">
                <a:solidFill>
                  <a:srgbClr val="000048"/>
                </a:solidFill>
              </a:rPr>
              <a:t>les adhérents achètent directement</a:t>
            </a:r>
          </a:p>
          <a:p>
            <a:pPr lvl="1" eaLnBrk="1" hangingPunct="1">
              <a:lnSpc>
                <a:spcPct val="80000"/>
              </a:lnSpc>
              <a:tabLst>
                <a:tab pos="3222625" algn="r"/>
                <a:tab pos="5926138" algn="r"/>
                <a:tab pos="7975600" algn="ctr"/>
              </a:tabLst>
              <a:defRPr/>
            </a:pPr>
            <a:r>
              <a:rPr lang="fr-FR" sz="3200" dirty="0">
                <a:solidFill>
                  <a:srgbClr val="000048"/>
                </a:solidFill>
              </a:rPr>
              <a:t>Quincaillerie Beauceronne</a:t>
            </a:r>
          </a:p>
          <a:p>
            <a:pPr lvl="1" eaLnBrk="1" hangingPunct="1">
              <a:lnSpc>
                <a:spcPct val="80000"/>
              </a:lnSpc>
              <a:tabLst>
                <a:tab pos="3222625" algn="r"/>
                <a:tab pos="5926138" algn="r"/>
                <a:tab pos="7975600" algn="ctr"/>
              </a:tabLst>
              <a:defRPr/>
            </a:pPr>
            <a:r>
              <a:rPr lang="fr-FR" sz="3200" dirty="0">
                <a:solidFill>
                  <a:srgbClr val="000048"/>
                </a:solidFill>
              </a:rPr>
              <a:t>Bordet : nouvelle organisation et grosses remises</a:t>
            </a:r>
          </a:p>
          <a:p>
            <a:pPr marL="457200" lvl="1" indent="0" eaLnBrk="1" hangingPunct="1">
              <a:lnSpc>
                <a:spcPct val="80000"/>
              </a:lnSpc>
              <a:buNone/>
              <a:tabLst>
                <a:tab pos="3222625" algn="r"/>
                <a:tab pos="3584575" algn="r"/>
              </a:tabLst>
              <a:defRPr/>
            </a:pPr>
            <a:endParaRPr lang="fr-FR" sz="1800" dirty="0"/>
          </a:p>
          <a:p>
            <a:pPr lvl="1" eaLnBrk="1" hangingPunct="1">
              <a:lnSpc>
                <a:spcPct val="80000"/>
              </a:lnSpc>
              <a:tabLst>
                <a:tab pos="3222625" algn="r"/>
                <a:tab pos="3584575" algn="r"/>
              </a:tabLst>
              <a:defRPr/>
            </a:pPr>
            <a:endParaRPr lang="fr-FR" sz="1600" dirty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1" y="609601"/>
            <a:ext cx="7199313" cy="874713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2018 …</a:t>
            </a:r>
          </a:p>
        </p:txBody>
      </p:sp>
    </p:spTree>
    <p:extLst>
      <p:ext uri="{BB962C8B-B14F-4D97-AF65-F5344CB8AC3E}">
        <p14:creationId xmlns:p14="http://schemas.microsoft.com/office/powerpoint/2010/main" val="278038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7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47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7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71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71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471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2" grpId="0" uiExpand="1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A4D39C8-4618-44C4-9A95-081B11F25C97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21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994" y="1342488"/>
            <a:ext cx="11486626" cy="1106242"/>
          </a:xfrm>
        </p:spPr>
        <p:txBody>
          <a:bodyPr/>
          <a:lstStyle/>
          <a:p>
            <a:pPr marL="282575" indent="-282575" eaLnBrk="1" hangingPunct="1">
              <a:lnSpc>
                <a:spcPct val="80000"/>
              </a:lnSpc>
              <a:buClr>
                <a:srgbClr val="C09E4A"/>
              </a:buClr>
              <a:tabLst>
                <a:tab pos="2949575" algn="l"/>
                <a:tab pos="5203825" algn="r"/>
              </a:tabLst>
            </a:pPr>
            <a:r>
              <a:rPr lang="fr-FR" altLang="fr-FR" sz="3600" dirty="0">
                <a:solidFill>
                  <a:srgbClr val="000048"/>
                </a:solidFill>
              </a:rPr>
              <a:t>Achats groupés</a:t>
            </a:r>
          </a:p>
          <a:p>
            <a:pPr marL="682625" lvl="1" indent="-282575" eaLnBrk="1" hangingPunct="1">
              <a:lnSpc>
                <a:spcPct val="80000"/>
              </a:lnSpc>
              <a:buClr>
                <a:srgbClr val="C09E4A"/>
              </a:buClr>
              <a:tabLst>
                <a:tab pos="2949575" algn="l"/>
                <a:tab pos="5203825" algn="r"/>
              </a:tabLst>
            </a:pPr>
            <a:r>
              <a:rPr lang="fr-FR" altLang="fr-FR" dirty="0">
                <a:solidFill>
                  <a:srgbClr val="000048"/>
                </a:solidFill>
                <a:latin typeface="Arial" panose="020B0604020202020204" pitchFamily="34" charset="0"/>
              </a:rPr>
              <a:t>7% d’augmentation … : </a:t>
            </a:r>
            <a:r>
              <a:rPr lang="fr-FR" altLang="fr-FR" dirty="0">
                <a:solidFill>
                  <a:srgbClr val="000048"/>
                </a:solidFill>
              </a:rPr>
              <a:t>5.576 €</a:t>
            </a:r>
            <a:br>
              <a:rPr lang="fr-FR" altLang="fr-FR" dirty="0">
                <a:solidFill>
                  <a:srgbClr val="000048"/>
                </a:solidFill>
              </a:rPr>
            </a:br>
            <a:r>
              <a:rPr lang="fr-FR" altLang="fr-FR" dirty="0">
                <a:solidFill>
                  <a:srgbClr val="000048"/>
                </a:solidFill>
              </a:rPr>
              <a:t>Merci à Bernard Pouzergues ! </a:t>
            </a:r>
            <a:br>
              <a:rPr lang="fr-FR" altLang="fr-FR" sz="2400" dirty="0">
                <a:solidFill>
                  <a:srgbClr val="FF0000"/>
                </a:solidFill>
              </a:rPr>
            </a:br>
            <a:endParaRPr lang="fr-FR" altLang="fr-FR" sz="2400" dirty="0">
              <a:solidFill>
                <a:srgbClr val="FF0000"/>
              </a:solidFill>
            </a:endParaRPr>
          </a:p>
          <a:p>
            <a:pPr marL="533400" lvl="1" indent="327025" eaLnBrk="1" hangingPunct="1">
              <a:tabLst>
                <a:tab pos="2949575" algn="l"/>
              </a:tabLst>
            </a:pPr>
            <a:endParaRPr lang="fr-FR" altLang="fr-FR" sz="2400" dirty="0"/>
          </a:p>
          <a:p>
            <a:pPr marL="533400" lvl="1" indent="327025" eaLnBrk="1" hangingPunct="1">
              <a:tabLst>
                <a:tab pos="2949575" algn="l"/>
              </a:tabLst>
            </a:pPr>
            <a:endParaRPr lang="fr-FR" altLang="fr-FR" sz="2400" dirty="0"/>
          </a:p>
          <a:p>
            <a:pPr marL="533400" lvl="1" indent="327025" eaLnBrk="1" hangingPunct="1">
              <a:tabLst>
                <a:tab pos="2949575" algn="l"/>
              </a:tabLst>
            </a:pPr>
            <a:endParaRPr lang="fr-FR" altLang="fr-FR" sz="2400" dirty="0"/>
          </a:p>
        </p:txBody>
      </p:sp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2209800" y="609601"/>
            <a:ext cx="7772400" cy="87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altLang="fr-FR" sz="4400" dirty="0">
                <a:solidFill>
                  <a:srgbClr val="000048"/>
                </a:solidFill>
              </a:rPr>
              <a:t>… Activités de 2018  …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524000" y="2133600"/>
            <a:ext cx="88201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2575" indent="-282575">
              <a:spcBef>
                <a:spcPct val="20000"/>
              </a:spcBef>
              <a:buSzPct val="80000"/>
              <a:buBlip>
                <a:blip r:embed="rId3"/>
              </a:buBlip>
              <a:tabLst>
                <a:tab pos="2949575" algn="l"/>
              </a:tabLst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533400" indent="327025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49575" algn="l"/>
              </a:tabLst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2041525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2949575" algn="l"/>
              </a:tabLst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2460625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879725" indent="-228600">
              <a:spcBef>
                <a:spcPct val="20000"/>
              </a:spcBef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33369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37941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42513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47085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lvl="1" fontAlgn="base">
              <a:lnSpc>
                <a:spcPct val="80000"/>
              </a:lnSpc>
              <a:spcAft>
                <a:spcPct val="0"/>
              </a:spcAft>
              <a:buClr>
                <a:srgbClr val="C09E4A"/>
              </a:buClr>
              <a:buFont typeface="Wingdings" panose="05000000000000000000" pitchFamily="2" charset="2"/>
              <a:buNone/>
            </a:pPr>
            <a:endParaRPr lang="fr-FR" altLang="fr-FR" sz="1800">
              <a:solidFill>
                <a:srgbClr val="FD3D33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6414781" y="2935035"/>
            <a:ext cx="5933195" cy="338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2575" indent="-282575">
              <a:spcBef>
                <a:spcPct val="20000"/>
              </a:spcBef>
              <a:buSzPct val="80000"/>
              <a:buBlip>
                <a:blip r:embed="rId3"/>
              </a:buBlip>
              <a:tabLst>
                <a:tab pos="2949575" algn="l"/>
              </a:tabLst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533400" indent="327025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49575" algn="l"/>
              </a:tabLst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2041525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2949575" algn="l"/>
              </a:tabLst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2460625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879725" indent="-228600">
              <a:spcBef>
                <a:spcPct val="20000"/>
              </a:spcBef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33369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37941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42513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47085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Colle Urée Formol	81 €	=</a:t>
            </a:r>
          </a:p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Lames </a:t>
            </a:r>
            <a:r>
              <a:rPr lang="fr-FR" altLang="fr-FR" dirty="0" err="1">
                <a:solidFill>
                  <a:srgbClr val="000048"/>
                </a:solidFill>
              </a:rPr>
              <a:t>Woodslicer</a:t>
            </a:r>
            <a:r>
              <a:rPr lang="fr-FR" altLang="fr-FR" dirty="0">
                <a:solidFill>
                  <a:srgbClr val="000048"/>
                </a:solidFill>
              </a:rPr>
              <a:t>	80 €</a:t>
            </a:r>
          </a:p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Produit de glisse	80 €	x2</a:t>
            </a:r>
          </a:p>
          <a:p>
            <a:pPr marL="228600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  <a:latin typeface="+mn-lt"/>
              </a:rPr>
              <a:t>Equerres de renvoi	65 €</a:t>
            </a:r>
          </a:p>
          <a:p>
            <a:pPr marL="228600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  <a:latin typeface="+mn-lt"/>
              </a:rPr>
              <a:t>Réglets	61 €	+70%</a:t>
            </a:r>
          </a:p>
          <a:p>
            <a:pPr marL="228600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  <a:latin typeface="+mn-lt"/>
              </a:rPr>
              <a:t>Craies forestières	60 €	new!</a:t>
            </a:r>
          </a:p>
          <a:p>
            <a:pPr marL="228600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  <a:latin typeface="+mn-lt"/>
              </a:rPr>
              <a:t>Outils de Toupie	50 €	=</a:t>
            </a:r>
          </a:p>
          <a:p>
            <a:pPr marL="228600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  <a:latin typeface="+mn-lt"/>
              </a:rPr>
              <a:t>Huile OSMO	27 €</a:t>
            </a:r>
          </a:p>
          <a:p>
            <a:pPr marL="228600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  <a:latin typeface="+mn-lt"/>
              </a:rPr>
              <a:t>Piles 	4 €</a:t>
            </a:r>
          </a:p>
          <a:p>
            <a:pPr marL="228600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127500" algn="r"/>
                <a:tab pos="493236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  <a:latin typeface="+mn-lt"/>
              </a:rPr>
              <a:t>Pieds à coulisse solaires	0 €	new!</a:t>
            </a:r>
          </a:p>
          <a:p>
            <a:pPr marL="228600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127500" algn="r"/>
                <a:tab pos="4756150" algn="r"/>
                <a:tab pos="7354888" algn="r"/>
                <a:tab pos="8524875" algn="r"/>
              </a:tabLst>
            </a:pPr>
            <a:endParaRPr lang="fr-FR" altLang="fr-FR" dirty="0">
              <a:solidFill>
                <a:srgbClr val="FF0000"/>
              </a:solidFill>
              <a:latin typeface="+mn-lt"/>
            </a:endParaRPr>
          </a:p>
          <a:p>
            <a:pPr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endParaRPr lang="fr-FR" altLang="fr-FR" sz="2000" dirty="0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1096477" y="2612685"/>
            <a:ext cx="5318304" cy="319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2575" indent="-282575">
              <a:spcBef>
                <a:spcPct val="20000"/>
              </a:spcBef>
              <a:buSzPct val="80000"/>
              <a:buBlip>
                <a:blip r:embed="rId3"/>
              </a:buBlip>
              <a:tabLst>
                <a:tab pos="2949575" algn="l"/>
              </a:tabLst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533400" indent="327025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tabLst>
                <a:tab pos="2949575" algn="l"/>
              </a:tabLst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2041525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tabLst>
                <a:tab pos="2949575" algn="l"/>
              </a:tabLst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2460625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879725" indent="-228600">
              <a:spcBef>
                <a:spcPct val="20000"/>
              </a:spcBef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33369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37941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42513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4708525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2949575" algn="l"/>
              </a:tabLst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30371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  <a:latin typeface="+mn-lt"/>
              </a:rPr>
              <a:t>Cyclones	1.945 €	+75%</a:t>
            </a:r>
          </a:p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30371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  <a:latin typeface="+mn-lt"/>
              </a:rPr>
              <a:t>Bois </a:t>
            </a:r>
            <a:r>
              <a:rPr lang="fr-FR" altLang="fr-FR" dirty="0" err="1">
                <a:solidFill>
                  <a:srgbClr val="000048"/>
                </a:solidFill>
                <a:latin typeface="+mn-lt"/>
              </a:rPr>
              <a:t>Beaujouan</a:t>
            </a:r>
            <a:r>
              <a:rPr lang="fr-FR" altLang="fr-FR" dirty="0">
                <a:solidFill>
                  <a:srgbClr val="000048"/>
                </a:solidFill>
                <a:latin typeface="+mn-lt"/>
              </a:rPr>
              <a:t>	931 €	new!</a:t>
            </a:r>
          </a:p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30371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  <a:latin typeface="+mn-lt"/>
              </a:rPr>
              <a:t>Marqueurs Pica Dry	456 €	+</a:t>
            </a:r>
          </a:p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30371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Mastic </a:t>
            </a:r>
            <a:r>
              <a:rPr lang="fr-FR" altLang="fr-FR" dirty="0" err="1">
                <a:solidFill>
                  <a:srgbClr val="000048"/>
                </a:solidFill>
              </a:rPr>
              <a:t>Lösung</a:t>
            </a:r>
            <a:r>
              <a:rPr lang="fr-FR" altLang="fr-FR" dirty="0">
                <a:solidFill>
                  <a:srgbClr val="000048"/>
                </a:solidFill>
              </a:rPr>
              <a:t>	430 €	+65%</a:t>
            </a:r>
          </a:p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30371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Produit </a:t>
            </a:r>
            <a:r>
              <a:rPr lang="fr-FR" altLang="fr-FR" dirty="0" err="1">
                <a:solidFill>
                  <a:srgbClr val="000048"/>
                </a:solidFill>
              </a:rPr>
              <a:t>dérésinage</a:t>
            </a:r>
            <a:r>
              <a:rPr lang="fr-FR" altLang="fr-FR" dirty="0">
                <a:solidFill>
                  <a:srgbClr val="000048"/>
                </a:solidFill>
              </a:rPr>
              <a:t>	306 €	-30%</a:t>
            </a:r>
          </a:p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30371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Rapporteur numérique	240 €	new!</a:t>
            </a:r>
          </a:p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30371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Humidimètre	175 €	new!</a:t>
            </a:r>
          </a:p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30371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  <a:latin typeface="+mn-lt"/>
              </a:rPr>
              <a:t>Bois tournage	110 €	----</a:t>
            </a:r>
          </a:p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30371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Roulements	100 €</a:t>
            </a:r>
          </a:p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30371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Porte craies	97 €	new!</a:t>
            </a:r>
          </a:p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30371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Interrupteur sécurité	90 €	new!</a:t>
            </a:r>
          </a:p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30371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Poussoirs	90 €	+50%</a:t>
            </a:r>
          </a:p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303713" algn="r"/>
                <a:tab pos="7354888" algn="r"/>
                <a:tab pos="8524875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Huile Camélia	88 €	=</a:t>
            </a:r>
          </a:p>
          <a:p>
            <a:pPr marL="268288" lvl="2" fontAlgn="base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tabLst>
                <a:tab pos="4303713" algn="r"/>
                <a:tab pos="7354888" algn="r"/>
                <a:tab pos="8524875" algn="r"/>
              </a:tabLst>
            </a:pPr>
            <a:endParaRPr lang="fr-FR" altLang="fr-FR" dirty="0">
              <a:solidFill>
                <a:srgbClr val="000048"/>
              </a:solidFill>
            </a:endParaRPr>
          </a:p>
          <a:p>
            <a:pPr lvl="1" fontAlgn="base">
              <a:lnSpc>
                <a:spcPct val="80000"/>
              </a:lnSpc>
              <a:spcAft>
                <a:spcPct val="0"/>
              </a:spcAft>
              <a:buClr>
                <a:srgbClr val="C09E4A"/>
              </a:buClr>
              <a:buFont typeface="Wingdings" panose="05000000000000000000" pitchFamily="2" charset="2"/>
              <a:buNone/>
            </a:pPr>
            <a:endParaRPr lang="fr-FR" altLang="fr-FR" sz="1800" dirty="0"/>
          </a:p>
        </p:txBody>
      </p:sp>
      <p:sp>
        <p:nvSpPr>
          <p:cNvPr id="3" name="Rectangle 2"/>
          <p:cNvSpPr/>
          <p:nvPr/>
        </p:nvSpPr>
        <p:spPr>
          <a:xfrm>
            <a:off x="6565941" y="5980633"/>
            <a:ext cx="541353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fr-FR" altLang="fr-FR" sz="3600" dirty="0">
                <a:solidFill>
                  <a:srgbClr val="FF0000"/>
                </a:solidFill>
              </a:rPr>
              <a:t>Faites des suggestions !!!</a:t>
            </a:r>
          </a:p>
        </p:txBody>
      </p:sp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2814363541"/>
              </p:ext>
            </p:extLst>
          </p:nvPr>
        </p:nvGraphicFramePr>
        <p:xfrm>
          <a:off x="7585079" y="1299909"/>
          <a:ext cx="4092900" cy="1667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2559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49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49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49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49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49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49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49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49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49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49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5" dur="500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9" dur="500"/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3" dur="500"/>
                                        <p:tgtEl>
                                          <p:spTgt spid="49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7" dur="500"/>
                                        <p:tgtEl>
                                          <p:spTgt spid="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1" dur="500"/>
                                        <p:tgtEl>
                                          <p:spTgt spid="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5" dur="500"/>
                                        <p:tgtEl>
                                          <p:spTgt spid="49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9" dur="500"/>
                                        <p:tgtEl>
                                          <p:spTgt spid="49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3" dur="500"/>
                                        <p:tgtEl>
                                          <p:spTgt spid="49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7" dur="500"/>
                                        <p:tgtEl>
                                          <p:spTgt spid="49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1" dur="500"/>
                                        <p:tgtEl>
                                          <p:spTgt spid="49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2" autoUpdateAnimBg="0" advAuto="0"/>
      <p:bldP spid="49158" grpId="0" build="p" bldLvl="2" autoUpdateAnimBg="0" advAuto="0"/>
      <p:bldP spid="49159" grpId="0" build="p" bldLvl="4" autoUpdateAnimBg="0" advAuto="0"/>
      <p:bldP spid="49161" grpId="0" build="p" bldLvl="4" autoUpdateAnimBg="0" advAuto="0"/>
      <p:bldP spid="3" grpId="0"/>
      <p:bldGraphic spid="10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BA46F9B-BA85-4872-8F32-402C64D52E10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22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00305423"/>
              </p:ext>
            </p:extLst>
          </p:nvPr>
        </p:nvGraphicFramePr>
        <p:xfrm>
          <a:off x="2495550" y="2116286"/>
          <a:ext cx="7372350" cy="4625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92548" name="Text Box 4"/>
          <p:cNvSpPr txBox="1">
            <a:spLocks noChangeArrowheads="1"/>
          </p:cNvSpPr>
          <p:nvPr/>
        </p:nvSpPr>
        <p:spPr bwMode="auto">
          <a:xfrm>
            <a:off x="6791045" y="4884755"/>
            <a:ext cx="48672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Char char="•"/>
            </a:pPr>
            <a:r>
              <a:rPr lang="fr-FR" altLang="fr-FR" sz="1800" b="1" dirty="0">
                <a:solidFill>
                  <a:srgbClr val="000048"/>
                </a:solidFill>
              </a:rPr>
              <a:t>Evolue entre 300 et 320 depuis 5 ans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Char char="•"/>
            </a:pPr>
            <a:r>
              <a:rPr lang="fr-FR" altLang="fr-FR" sz="1800" b="1" dirty="0">
                <a:solidFill>
                  <a:srgbClr val="000048"/>
                </a:solidFill>
              </a:rPr>
              <a:t>Turnover toujours important (-75, +95)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Char char="•"/>
            </a:pPr>
            <a:r>
              <a:rPr lang="fr-FR" altLang="fr-FR" sz="1800" b="1" dirty="0">
                <a:solidFill>
                  <a:srgbClr val="000048"/>
                </a:solidFill>
              </a:rPr>
              <a:t>Forte attraction des stages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Char char="•"/>
            </a:pPr>
            <a:r>
              <a:rPr lang="fr-FR" altLang="fr-FR" sz="1800" b="1" dirty="0">
                <a:solidFill>
                  <a:srgbClr val="000048"/>
                </a:solidFill>
              </a:rPr>
              <a:t>Gestion toujours exigeante</a:t>
            </a: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08737418"/>
              </p:ext>
            </p:extLst>
          </p:nvPr>
        </p:nvGraphicFramePr>
        <p:xfrm>
          <a:off x="3126228" y="994441"/>
          <a:ext cx="6277831" cy="4869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92551" name="Text Box 7"/>
          <p:cNvSpPr txBox="1">
            <a:spLocks noChangeArrowheads="1"/>
          </p:cNvSpPr>
          <p:nvPr/>
        </p:nvSpPr>
        <p:spPr bwMode="auto">
          <a:xfrm>
            <a:off x="9404059" y="3200400"/>
            <a:ext cx="169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altLang="fr-FR" sz="2400" b="1" dirty="0">
                <a:solidFill>
                  <a:srgbClr val="FD3D33"/>
                </a:solidFill>
              </a:rPr>
              <a:t>Adhérents</a:t>
            </a:r>
          </a:p>
        </p:txBody>
      </p:sp>
      <p:sp>
        <p:nvSpPr>
          <p:cNvPr id="492552" name="Text Box 8"/>
          <p:cNvSpPr txBox="1">
            <a:spLocks noChangeArrowheads="1"/>
          </p:cNvSpPr>
          <p:nvPr/>
        </p:nvSpPr>
        <p:spPr bwMode="auto">
          <a:xfrm>
            <a:off x="9299399" y="1190078"/>
            <a:ext cx="282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altLang="fr-FR" sz="2400" b="1" dirty="0">
                <a:solidFill>
                  <a:srgbClr val="03872C"/>
                </a:solidFill>
              </a:rPr>
              <a:t>Lignes de Compta</a:t>
            </a:r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66725"/>
            <a:ext cx="10363200" cy="1143000"/>
          </a:xfrm>
        </p:spPr>
        <p:txBody>
          <a:bodyPr/>
          <a:lstStyle/>
          <a:p>
            <a:pPr eaLnBrk="1" hangingPunct="1"/>
            <a:r>
              <a:rPr lang="fr-FR" altLang="fr-FR" dirty="0">
                <a:solidFill>
                  <a:srgbClr val="002060"/>
                </a:solidFill>
              </a:rPr>
              <a:t>Adhés</a:t>
            </a:r>
            <a:r>
              <a:rPr lang="fr-FR" altLang="fr-FR" dirty="0"/>
              <a:t>ions 2004 à 2018</a:t>
            </a:r>
          </a:p>
        </p:txBody>
      </p:sp>
    </p:spTree>
    <p:extLst>
      <p:ext uri="{BB962C8B-B14F-4D97-AF65-F5344CB8AC3E}">
        <p14:creationId xmlns:p14="http://schemas.microsoft.com/office/powerpoint/2010/main" val="417796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4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92548" grpId="0"/>
      <p:bldGraphic spid="4" grpId="0">
        <p:bldAsOne/>
      </p:bldGraphic>
      <p:bldP spid="492551" grpId="0"/>
      <p:bldP spid="49254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21C6E1A-CA0F-4A4C-9BCC-6751034DFC86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23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8213" y="620714"/>
            <a:ext cx="7772400" cy="803275"/>
          </a:xfrm>
        </p:spPr>
        <p:txBody>
          <a:bodyPr/>
          <a:lstStyle/>
          <a:p>
            <a:pPr eaLnBrk="1" hangingPunct="1"/>
            <a:r>
              <a:rPr lang="fr-FR" altLang="fr-FR" dirty="0"/>
              <a:t>… Activités de 2018  …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0268" y="1604689"/>
            <a:ext cx="10760748" cy="489677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3600" dirty="0">
                <a:solidFill>
                  <a:srgbClr val="000048"/>
                </a:solidFill>
              </a:rPr>
              <a:t>Évolutions d’organisation …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Secrétaire : Philippe Martineau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Trésorier : Jean-Yves Le Chartier passe le relais :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Laurent </a:t>
            </a:r>
            <a:r>
              <a:rPr lang="fr-FR" altLang="fr-FR" dirty="0" err="1">
                <a:solidFill>
                  <a:srgbClr val="000048"/>
                </a:solidFill>
              </a:rPr>
              <a:t>Journo</a:t>
            </a:r>
            <a:r>
              <a:rPr lang="fr-FR" altLang="fr-FR" dirty="0">
                <a:solidFill>
                  <a:srgbClr val="000048"/>
                </a:solidFill>
              </a:rPr>
              <a:t> assure le suivi comptable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François Van </a:t>
            </a:r>
            <a:r>
              <a:rPr lang="fr-FR" altLang="fr-FR" dirty="0" err="1">
                <a:solidFill>
                  <a:srgbClr val="000048"/>
                </a:solidFill>
              </a:rPr>
              <a:t>Renterghem</a:t>
            </a:r>
            <a:r>
              <a:rPr lang="fr-FR" altLang="fr-FR" dirty="0">
                <a:solidFill>
                  <a:srgbClr val="000048"/>
                </a:solidFill>
              </a:rPr>
              <a:t> gère la base adhérents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Stages : </a:t>
            </a:r>
            <a:r>
              <a:rPr lang="fr-FR" altLang="fr-FR" sz="2400" dirty="0">
                <a:solidFill>
                  <a:srgbClr val="000048"/>
                </a:solidFill>
              </a:rPr>
              <a:t>Jean Danton, Carole Chaumet, Odile Le </a:t>
            </a:r>
            <a:r>
              <a:rPr lang="fr-FR" altLang="fr-FR" sz="2400" dirty="0" err="1">
                <a:solidFill>
                  <a:srgbClr val="000048"/>
                </a:solidFill>
              </a:rPr>
              <a:t>Moël</a:t>
            </a:r>
            <a:r>
              <a:rPr lang="fr-FR" altLang="fr-FR" sz="2400" dirty="0">
                <a:solidFill>
                  <a:srgbClr val="000048"/>
                </a:solidFill>
              </a:rPr>
              <a:t>, Christine Potier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Gestion sonorisation : Dominique Michelin part en province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Alain Houbron et Patrick Morin prennent la suite</a:t>
            </a:r>
            <a:endParaRPr lang="fr-FR" altLang="fr-FR" sz="2400" dirty="0"/>
          </a:p>
          <a:p>
            <a:pPr eaLnBrk="1" hangingPunct="1">
              <a:lnSpc>
                <a:spcPct val="90000"/>
              </a:lnSpc>
            </a:pPr>
            <a:endParaRPr lang="fr-FR" altLang="fr-FR" sz="2400" dirty="0"/>
          </a:p>
          <a:p>
            <a:pPr lvl="1" eaLnBrk="1" hangingPunct="1">
              <a:lnSpc>
                <a:spcPct val="90000"/>
              </a:lnSpc>
            </a:pPr>
            <a:endParaRPr lang="fr-FR" altLang="fr-FR" sz="2000" dirty="0"/>
          </a:p>
          <a:p>
            <a:pPr eaLnBrk="1" hangingPunct="1">
              <a:lnSpc>
                <a:spcPct val="90000"/>
              </a:lnSpc>
            </a:pPr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285463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bldLvl="5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5"/>
            <a:ext cx="7772400" cy="1227138"/>
          </a:xfrm>
        </p:spPr>
        <p:txBody>
          <a:bodyPr/>
          <a:lstStyle/>
          <a:p>
            <a:pPr eaLnBrk="1" hangingPunct="1"/>
            <a:r>
              <a:rPr lang="fr-FR" altLang="fr-FR"/>
              <a:t>Rapport financier</a:t>
            </a:r>
          </a:p>
        </p:txBody>
      </p:sp>
    </p:spTree>
    <p:extLst>
      <p:ext uri="{BB962C8B-B14F-4D97-AF65-F5344CB8AC3E}">
        <p14:creationId xmlns:p14="http://schemas.microsoft.com/office/powerpoint/2010/main" val="71076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FB2480B-506B-43F6-8364-0EAB4F2F1F48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25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252919" y="181583"/>
            <a:ext cx="3249038" cy="1143000"/>
          </a:xfrm>
        </p:spPr>
        <p:txBody>
          <a:bodyPr/>
          <a:lstStyle/>
          <a:p>
            <a:pPr algn="l" eaLnBrk="1" hangingPunct="1"/>
            <a:r>
              <a:rPr lang="fr-FR" altLang="fr-FR" sz="4800" b="1" dirty="0"/>
              <a:t>Recettes</a:t>
            </a:r>
            <a:endParaRPr lang="fr-FR" altLang="fr-FR" sz="3200" b="1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651320"/>
              </p:ext>
            </p:extLst>
          </p:nvPr>
        </p:nvGraphicFramePr>
        <p:xfrm>
          <a:off x="350838" y="1420813"/>
          <a:ext cx="11487150" cy="4025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4" name="Worksheet" r:id="rId5" imgW="5076720" imgH="1609905" progId="Excel.Sheet.12">
                  <p:link updateAutomatic="1"/>
                </p:oleObj>
              </mc:Choice>
              <mc:Fallback>
                <p:oleObj name="Worksheet" r:id="rId5" imgW="5076720" imgH="160990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838" y="1420813"/>
                        <a:ext cx="11487150" cy="4025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360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6969" y="251622"/>
            <a:ext cx="10363200" cy="1143000"/>
          </a:xfrm>
        </p:spPr>
        <p:txBody>
          <a:bodyPr/>
          <a:lstStyle/>
          <a:p>
            <a:pPr algn="l"/>
            <a:r>
              <a:rPr lang="fr-FR" sz="4800" b="1" dirty="0"/>
              <a:t>Recettes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7E54E-16BD-4056-A73D-F6D53DA2934B}" type="slidenum">
              <a:rPr lang="fr-FR" smtClean="0">
                <a:solidFill>
                  <a:srgbClr val="404176"/>
                </a:solidFill>
              </a:rPr>
              <a:pPr>
                <a:defRPr/>
              </a:pPr>
              <a:t>26</a:t>
            </a:fld>
            <a:endParaRPr lang="fr-FR">
              <a:solidFill>
                <a:srgbClr val="404176"/>
              </a:solidFill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005144"/>
              </p:ext>
            </p:extLst>
          </p:nvPr>
        </p:nvGraphicFramePr>
        <p:xfrm>
          <a:off x="1273175" y="1376363"/>
          <a:ext cx="9717088" cy="502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9" name="Worksheet" r:id="rId3" imgW="4572000" imgH="2362200" progId="Excel.Sheet.12">
                  <p:link updateAutomatic="1"/>
                </p:oleObj>
              </mc:Choice>
              <mc:Fallback>
                <p:oleObj name="Worksheet" r:id="rId3" imgW="4572000" imgH="23622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3175" y="1376363"/>
                        <a:ext cx="9717088" cy="5021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07473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1F2C438-8382-42DD-BF65-C143F2DE4C97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27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194553" y="220495"/>
            <a:ext cx="3112851" cy="1143000"/>
          </a:xfrm>
        </p:spPr>
        <p:txBody>
          <a:bodyPr/>
          <a:lstStyle/>
          <a:p>
            <a:pPr algn="l" eaLnBrk="1" hangingPunct="1"/>
            <a:r>
              <a:rPr lang="fr-FR" altLang="fr-FR" sz="4800" b="1" dirty="0"/>
              <a:t>Dépenses</a:t>
            </a:r>
            <a:endParaRPr lang="fr-FR" altLang="fr-FR" sz="3200" b="1" dirty="0"/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None/>
              <a:tabLst>
                <a:tab pos="4483100" algn="r"/>
                <a:tab pos="5207000" algn="r"/>
                <a:tab pos="7086600" algn="r"/>
                <a:tab pos="7708900" algn="r"/>
                <a:tab pos="8432800" algn="ctr"/>
                <a:tab pos="8699500" algn="r"/>
                <a:tab pos="8796338" algn="r"/>
              </a:tabLst>
            </a:pPr>
            <a:r>
              <a:rPr lang="fr-FR" altLang="fr-FR" sz="2800" b="1"/>
              <a:t>	</a:t>
            </a:r>
            <a:r>
              <a:rPr lang="fr-FR" altLang="fr-FR" sz="3600" b="1"/>
              <a:t>		</a:t>
            </a: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955817"/>
              </p:ext>
            </p:extLst>
          </p:nvPr>
        </p:nvGraphicFramePr>
        <p:xfrm>
          <a:off x="400050" y="601663"/>
          <a:ext cx="11414125" cy="613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6" name="Worksheet" r:id="rId5" imgW="5076720" imgH="2524305" progId="Excel.Sheet.12">
                  <p:link updateAutomatic="1"/>
                </p:oleObj>
              </mc:Choice>
              <mc:Fallback>
                <p:oleObj name="Worksheet" r:id="rId5" imgW="5076720" imgH="252430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0050" y="601663"/>
                        <a:ext cx="11414125" cy="613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706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9" grpId="0" build="p" autoUpdateAnimBg="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184" y="220500"/>
            <a:ext cx="10363200" cy="1143000"/>
          </a:xfrm>
        </p:spPr>
        <p:txBody>
          <a:bodyPr/>
          <a:lstStyle/>
          <a:p>
            <a:pPr algn="l"/>
            <a:r>
              <a:rPr lang="fr-FR" sz="4800" b="1" dirty="0"/>
              <a:t>Dépenses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7E54E-16BD-4056-A73D-F6D53DA2934B}" type="slidenum">
              <a:rPr lang="fr-FR" smtClean="0">
                <a:solidFill>
                  <a:srgbClr val="404176"/>
                </a:solidFill>
              </a:rPr>
              <a:pPr>
                <a:defRPr/>
              </a:pPr>
              <a:t>28</a:t>
            </a:fld>
            <a:endParaRPr lang="fr-FR">
              <a:solidFill>
                <a:srgbClr val="404176"/>
              </a:solidFill>
            </a:endParaRPr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494243"/>
              </p:ext>
            </p:extLst>
          </p:nvPr>
        </p:nvGraphicFramePr>
        <p:xfrm>
          <a:off x="968375" y="571500"/>
          <a:ext cx="10225088" cy="599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8" name="Worksheet" r:id="rId3" imgW="4886280" imgH="2895600" progId="Excel.Sheet.12">
                  <p:link updateAutomatic="1"/>
                </p:oleObj>
              </mc:Choice>
              <mc:Fallback>
                <p:oleObj name="Worksheet" r:id="rId3" imgW="4886280" imgH="28956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8375" y="571500"/>
                        <a:ext cx="10225088" cy="5992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737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697396" y="4560056"/>
            <a:ext cx="10833614" cy="1173998"/>
          </a:xfrm>
          <a:prstGeom prst="rect">
            <a:avLst/>
          </a:prstGeom>
          <a:solidFill>
            <a:srgbClr val="808080">
              <a:alpha val="30196"/>
            </a:srgbClr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fr-FR" altLang="fr-FR" sz="3600">
              <a:solidFill>
                <a:srgbClr val="8383AD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697396" y="3932505"/>
            <a:ext cx="10840326" cy="323389"/>
          </a:xfrm>
          <a:prstGeom prst="rect">
            <a:avLst/>
          </a:prstGeom>
          <a:solidFill>
            <a:srgbClr val="008000">
              <a:alpha val="30196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fr-FR" altLang="fr-FR" sz="3600">
              <a:solidFill>
                <a:srgbClr val="8383AD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97396" y="2048073"/>
            <a:ext cx="10831182" cy="1888212"/>
          </a:xfrm>
          <a:prstGeom prst="rect">
            <a:avLst/>
          </a:prstGeom>
          <a:solidFill>
            <a:srgbClr val="0000FF">
              <a:alpha val="30196"/>
            </a:srgbClr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fr-FR" altLang="fr-FR" sz="3600">
              <a:solidFill>
                <a:srgbClr val="8383AD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97396" y="4255894"/>
            <a:ext cx="10831182" cy="289874"/>
          </a:xfrm>
          <a:prstGeom prst="rect">
            <a:avLst/>
          </a:prstGeom>
          <a:solidFill>
            <a:srgbClr val="800000">
              <a:alpha val="30196"/>
            </a:srgbClr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fr-FR" altLang="fr-FR" sz="3600">
              <a:solidFill>
                <a:srgbClr val="8383AD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D984924-86DB-46B6-B87D-167742FC99E5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29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4800" b="1" dirty="0"/>
              <a:t>Compte d'exploitation</a:t>
            </a: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858465"/>
              </p:ext>
            </p:extLst>
          </p:nvPr>
        </p:nvGraphicFramePr>
        <p:xfrm>
          <a:off x="676275" y="1504950"/>
          <a:ext cx="10771188" cy="525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5" name="Worksheet" r:id="rId5" imgW="5524560" imgH="2695755" progId="Excel.Sheet.12">
                  <p:link updateAutomatic="1"/>
                </p:oleObj>
              </mc:Choice>
              <mc:Fallback>
                <p:oleObj name="Worksheet" r:id="rId5" imgW="5524560" imgH="269575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6275" y="1504950"/>
                        <a:ext cx="10771188" cy="5256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433757"/>
              </p:ext>
            </p:extLst>
          </p:nvPr>
        </p:nvGraphicFramePr>
        <p:xfrm>
          <a:off x="9934504" y="3967737"/>
          <a:ext cx="1504425" cy="33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6" name="Worksheet" r:id="rId7" imgW="771480" imgH="171450" progId="Excel.Sheet.12">
                  <p:link updateAutomatic="1"/>
                </p:oleObj>
              </mc:Choice>
              <mc:Fallback>
                <p:oleObj name="Worksheet" r:id="rId7" imgW="771480" imgH="1714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34504" y="3967737"/>
                        <a:ext cx="1504425" cy="334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530044"/>
              </p:ext>
            </p:extLst>
          </p:nvPr>
        </p:nvGraphicFramePr>
        <p:xfrm>
          <a:off x="9934504" y="4283448"/>
          <a:ext cx="1504425" cy="33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7" name="Worksheet" r:id="rId9" imgW="771480" imgH="171450" progId="Excel.Sheet.12">
                  <p:link updateAutomatic="1"/>
                </p:oleObj>
              </mc:Choice>
              <mc:Fallback>
                <p:oleObj name="Worksheet" r:id="rId9" imgW="771480" imgH="1714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34504" y="4283448"/>
                        <a:ext cx="1504425" cy="334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041436"/>
              </p:ext>
            </p:extLst>
          </p:nvPr>
        </p:nvGraphicFramePr>
        <p:xfrm>
          <a:off x="9943648" y="5060492"/>
          <a:ext cx="1504425" cy="33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8" name="Worksheet" r:id="rId11" imgW="771480" imgH="171450" progId="Excel.Sheet.12">
                  <p:link updateAutomatic="1"/>
                </p:oleObj>
              </mc:Choice>
              <mc:Fallback>
                <p:oleObj name="Worksheet" r:id="rId11" imgW="771480" imgH="1714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943648" y="5060492"/>
                        <a:ext cx="1504425" cy="334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997202"/>
              </p:ext>
            </p:extLst>
          </p:nvPr>
        </p:nvGraphicFramePr>
        <p:xfrm>
          <a:off x="9934504" y="5723471"/>
          <a:ext cx="1504425" cy="33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9" name="Worksheet" r:id="rId13" imgW="771480" imgH="171450" progId="Excel.Sheet.12">
                  <p:link updateAutomatic="1"/>
                </p:oleObj>
              </mc:Choice>
              <mc:Fallback>
                <p:oleObj name="Worksheet" r:id="rId13" imgW="771480" imgH="1714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934504" y="5723471"/>
                        <a:ext cx="1504425" cy="334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283362"/>
              </p:ext>
            </p:extLst>
          </p:nvPr>
        </p:nvGraphicFramePr>
        <p:xfrm>
          <a:off x="9934504" y="3071263"/>
          <a:ext cx="1504425" cy="33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10" name="Worksheet" r:id="rId15" imgW="771480" imgH="171450" progId="Excel.Sheet.12">
                  <p:link updateAutomatic="1"/>
                </p:oleObj>
              </mc:Choice>
              <mc:Fallback>
                <p:oleObj name="Worksheet" r:id="rId15" imgW="771480" imgH="1714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934504" y="3071263"/>
                        <a:ext cx="1504425" cy="334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18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8213" y="2133601"/>
            <a:ext cx="7772400" cy="1223963"/>
          </a:xfrm>
        </p:spPr>
        <p:txBody>
          <a:bodyPr/>
          <a:lstStyle/>
          <a:p>
            <a:pPr eaLnBrk="1" hangingPunct="1"/>
            <a:r>
              <a:rPr lang="fr-FR" altLang="fr-FR"/>
              <a:t>Rapport Moral</a:t>
            </a:r>
          </a:p>
        </p:txBody>
      </p:sp>
    </p:spTree>
    <p:extLst>
      <p:ext uri="{BB962C8B-B14F-4D97-AF65-F5344CB8AC3E}">
        <p14:creationId xmlns:p14="http://schemas.microsoft.com/office/powerpoint/2010/main" val="413834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990151"/>
              </p:ext>
            </p:extLst>
          </p:nvPr>
        </p:nvGraphicFramePr>
        <p:xfrm>
          <a:off x="8432038" y="2520000"/>
          <a:ext cx="192875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6" name="Worksheet" r:id="rId4" imgW="771480" imgH="1143000" progId="Excel.Sheet.12">
                  <p:link updateAutomatic="1"/>
                </p:oleObj>
              </mc:Choice>
              <mc:Fallback>
                <p:oleObj name="Worksheet" r:id="rId4" imgW="771480" imgH="11430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32038" y="2520000"/>
                        <a:ext cx="1928750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185425"/>
              </p:ext>
            </p:extLst>
          </p:nvPr>
        </p:nvGraphicFramePr>
        <p:xfrm>
          <a:off x="7064026" y="2520000"/>
          <a:ext cx="192875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7" name="Worksheet" r:id="rId6" imgW="771480" imgH="495300" progId="Excel.Sheet.12">
                  <p:link updateAutomatic="1"/>
                </p:oleObj>
              </mc:Choice>
              <mc:Fallback>
                <p:oleObj name="Worksheet" r:id="rId6" imgW="771480" imgH="4953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64026" y="2520000"/>
                        <a:ext cx="1928750" cy="1238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8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077092C-8445-485D-8838-E23AD59AAC95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30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719329"/>
            <a:ext cx="7772400" cy="658813"/>
          </a:xfrm>
        </p:spPr>
        <p:txBody>
          <a:bodyPr/>
          <a:lstStyle/>
          <a:p>
            <a:pPr eaLnBrk="1" hangingPunct="1"/>
            <a:r>
              <a:rPr lang="fr-FR" altLang="fr-FR" sz="4800" b="1" dirty="0"/>
              <a:t>Compte d'exploitation</a:t>
            </a:r>
          </a:p>
        </p:txBody>
      </p:sp>
      <p:sp>
        <p:nvSpPr>
          <p:cNvPr id="436240" name="Line 16"/>
          <p:cNvSpPr>
            <a:spLocks noChangeShapeType="1"/>
          </p:cNvSpPr>
          <p:nvPr/>
        </p:nvSpPr>
        <p:spPr bwMode="auto">
          <a:xfrm flipV="1">
            <a:off x="6619285" y="3574658"/>
            <a:ext cx="907777" cy="37615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600">
              <a:solidFill>
                <a:srgbClr val="8383A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6241" name="Line 17"/>
          <p:cNvSpPr>
            <a:spLocks noChangeShapeType="1"/>
          </p:cNvSpPr>
          <p:nvPr/>
        </p:nvSpPr>
        <p:spPr bwMode="auto">
          <a:xfrm flipV="1">
            <a:off x="6538365" y="2736538"/>
            <a:ext cx="988697" cy="11877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600">
              <a:solidFill>
                <a:srgbClr val="8383A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6242" name="Text Box 18"/>
          <p:cNvSpPr txBox="1">
            <a:spLocks noChangeArrowheads="1"/>
          </p:cNvSpPr>
          <p:nvPr/>
        </p:nvSpPr>
        <p:spPr bwMode="auto">
          <a:xfrm>
            <a:off x="6789739" y="3112695"/>
            <a:ext cx="42800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8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altLang="fr-FR" sz="2400" b="1" dirty="0">
                <a:solidFill>
                  <a:srgbClr val="03872C"/>
                </a:solidFill>
                <a:latin typeface="Arial Unicode MS" panose="020B0604020202020204" pitchFamily="34" charset="-128"/>
              </a:rPr>
              <a:t>1/3</a:t>
            </a:r>
          </a:p>
        </p:txBody>
      </p:sp>
      <p:sp>
        <p:nvSpPr>
          <p:cNvPr id="436243" name="Text Box 19"/>
          <p:cNvSpPr txBox="1">
            <a:spLocks noChangeArrowheads="1"/>
          </p:cNvSpPr>
          <p:nvPr/>
        </p:nvSpPr>
        <p:spPr bwMode="auto">
          <a:xfrm>
            <a:off x="6884926" y="3590653"/>
            <a:ext cx="4320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8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fr-FR" altLang="fr-FR" sz="2400" b="1" dirty="0">
                <a:solidFill>
                  <a:srgbClr val="03872C"/>
                </a:solidFill>
                <a:latin typeface="Arial Unicode MS" panose="020B0604020202020204" pitchFamily="34" charset="-128"/>
              </a:rPr>
              <a:t>2/3</a:t>
            </a:r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813798"/>
              </p:ext>
            </p:extLst>
          </p:nvPr>
        </p:nvGraphicFramePr>
        <p:xfrm>
          <a:off x="1602814" y="2520000"/>
          <a:ext cx="478608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8" name="Worksheet" r:id="rId9" imgW="1914480" imgH="1143000" progId="Excel.Sheet.12">
                  <p:link updateAutomatic="1"/>
                </p:oleObj>
              </mc:Choice>
              <mc:Fallback>
                <p:oleObj name="Worksheet" r:id="rId9" imgW="1914480" imgH="11430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02814" y="2520000"/>
                        <a:ext cx="4786080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745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6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6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6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6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6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6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autoUpdateAnimBg="0"/>
      <p:bldP spid="436240" grpId="0" animBg="1"/>
      <p:bldP spid="436241" grpId="0" animBg="1"/>
      <p:bldP spid="436242" grpId="0" animBg="1"/>
      <p:bldP spid="43624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1F7B9F9-20BE-4712-84AC-7A009F73329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31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620714"/>
            <a:ext cx="7772400" cy="587375"/>
          </a:xfrm>
        </p:spPr>
        <p:txBody>
          <a:bodyPr/>
          <a:lstStyle/>
          <a:p>
            <a:pPr eaLnBrk="1" hangingPunct="1"/>
            <a:r>
              <a:rPr lang="fr-FR" altLang="fr-FR" sz="4000" dirty="0"/>
              <a:t>Le Résultat 2018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1" y="1412876"/>
            <a:ext cx="10772774" cy="5445125"/>
          </a:xfrm>
        </p:spPr>
        <p:txBody>
          <a:bodyPr/>
          <a:lstStyle/>
          <a:p>
            <a:pPr eaLnBrk="1" hangingPunct="1">
              <a:tabLst>
                <a:tab pos="9772650" algn="r"/>
              </a:tabLst>
            </a:pPr>
            <a:r>
              <a:rPr lang="fr-FR" altLang="fr-FR" sz="3600" dirty="0">
                <a:solidFill>
                  <a:srgbClr val="000048"/>
                </a:solidFill>
              </a:rPr>
              <a:t>Un excédent record de 11.344 € :	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Plus d’adhérents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Peu d’investissements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Plus de stages et tarifs augmentés</a:t>
            </a:r>
          </a:p>
          <a:p>
            <a:pPr eaLnBrk="1" hangingPunct="1"/>
            <a:r>
              <a:rPr lang="fr-FR" altLang="fr-FR" sz="3600" dirty="0">
                <a:solidFill>
                  <a:srgbClr val="000048"/>
                </a:solidFill>
              </a:rPr>
              <a:t>Trésorerie : 51.392 € 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Forte augmentation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Garante de la pérennité de l’Association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Possibilité de faire des investissements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Permet d’envisager l’avenir avec plus de sérénité</a:t>
            </a:r>
          </a:p>
          <a:p>
            <a:pPr lvl="1" eaLnBrk="1" hangingPunct="1"/>
            <a:endParaRPr lang="fr-FR" alt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59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build="p" bldLvl="3" autoUpdateAnimBg="0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1F7B9F9-20BE-4712-84AC-7A009F73329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32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620714"/>
            <a:ext cx="7772400" cy="587375"/>
          </a:xfrm>
        </p:spPr>
        <p:txBody>
          <a:bodyPr/>
          <a:lstStyle/>
          <a:p>
            <a:pPr eaLnBrk="1" hangingPunct="1"/>
            <a:r>
              <a:rPr lang="fr-FR" altLang="fr-FR" sz="4000" dirty="0"/>
              <a:t>Le prévisionnel 2019 …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1" y="1412876"/>
            <a:ext cx="10772774" cy="2924232"/>
          </a:xfrm>
        </p:spPr>
        <p:txBody>
          <a:bodyPr/>
          <a:lstStyle/>
          <a:p>
            <a:pPr eaLnBrk="1" hangingPunct="1">
              <a:tabLst>
                <a:tab pos="9772650" algn="r"/>
              </a:tabLst>
            </a:pPr>
            <a:r>
              <a:rPr lang="fr-FR" altLang="fr-FR" sz="3600" dirty="0">
                <a:solidFill>
                  <a:srgbClr val="000048"/>
                </a:solidFill>
              </a:rPr>
              <a:t>Les hypothèses :</a:t>
            </a:r>
            <a:r>
              <a:rPr lang="fr-FR" altLang="fr-FR" sz="3600" dirty="0">
                <a:solidFill>
                  <a:srgbClr val="FF0000"/>
                </a:solidFill>
              </a:rPr>
              <a:t>	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Effectif stable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Prise en compte entretien Athis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Hypothèses d’évolution réalistes </a:t>
            </a:r>
            <a:br>
              <a:rPr lang="fr-FR" altLang="fr-FR" dirty="0">
                <a:solidFill>
                  <a:srgbClr val="000048"/>
                </a:solidFill>
              </a:rPr>
            </a:br>
            <a:r>
              <a:rPr lang="fr-FR" altLang="fr-FR" dirty="0">
                <a:solidFill>
                  <a:srgbClr val="000048"/>
                </a:solidFill>
              </a:rPr>
              <a:t>sur tous les postes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Investissements : 8.000 €</a:t>
            </a:r>
            <a:br>
              <a:rPr lang="fr-FR" altLang="fr-FR" dirty="0">
                <a:solidFill>
                  <a:srgbClr val="000048"/>
                </a:solidFill>
              </a:rPr>
            </a:br>
            <a:r>
              <a:rPr lang="fr-FR" altLang="fr-FR" dirty="0">
                <a:solidFill>
                  <a:srgbClr val="000048"/>
                </a:solidFill>
              </a:rPr>
              <a:t>pour obtenir un résultat à l’équilibre …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Pas d’événement extraordinaire</a:t>
            </a:r>
          </a:p>
          <a:p>
            <a:pPr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Le prix des stages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r>
              <a:rPr lang="fr-FR" altLang="fr-FR" dirty="0">
                <a:solidFill>
                  <a:srgbClr val="000048"/>
                </a:solidFill>
              </a:rPr>
              <a:t>Il a augmenté en 2018 : il restera stable en 2019</a:t>
            </a:r>
          </a:p>
          <a:p>
            <a:pPr lvl="1" eaLnBrk="1" hangingPunct="1">
              <a:spcBef>
                <a:spcPts val="0"/>
              </a:spcBef>
              <a:tabLst>
                <a:tab pos="9772650" algn="r"/>
              </a:tabLst>
            </a:pPr>
            <a:endParaRPr lang="fr-FR" altLang="fr-FR" dirty="0">
              <a:solidFill>
                <a:srgbClr val="FF0000"/>
              </a:solidFill>
            </a:endParaRP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1910865267"/>
              </p:ext>
            </p:extLst>
          </p:nvPr>
        </p:nvGraphicFramePr>
        <p:xfrm>
          <a:off x="7158562" y="1761619"/>
          <a:ext cx="4092900" cy="1667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4891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build="p" bldLvl="3" autoUpdateAnimBg="0" advAuto="0"/>
      <p:bldGraphic spid="5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4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1F7B9F9-20BE-4712-84AC-7A009F73329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33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620714"/>
            <a:ext cx="7772400" cy="587375"/>
          </a:xfrm>
        </p:spPr>
        <p:txBody>
          <a:bodyPr/>
          <a:lstStyle/>
          <a:p>
            <a:pPr eaLnBrk="1" hangingPunct="1"/>
            <a:r>
              <a:rPr lang="fr-FR" altLang="fr-FR" sz="4000" dirty="0"/>
              <a:t>… Le prévisionnel 2019 …</a:t>
            </a:r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314314"/>
              </p:ext>
            </p:extLst>
          </p:nvPr>
        </p:nvGraphicFramePr>
        <p:xfrm>
          <a:off x="949325" y="1235075"/>
          <a:ext cx="9344025" cy="508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0" name="Worksheet" r:id="rId5" imgW="9344160" imgH="5086350" progId="Excel.Sheet.12">
                  <p:link updateAutomatic="1"/>
                </p:oleObj>
              </mc:Choice>
              <mc:Fallback>
                <p:oleObj name="Worksheet" r:id="rId5" imgW="9344160" imgH="50863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9325" y="1235075"/>
                        <a:ext cx="9344025" cy="5086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842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C2162EC-496F-43AF-8D25-8D612C36FAB5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34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03275"/>
          </a:xfrm>
        </p:spPr>
        <p:txBody>
          <a:bodyPr/>
          <a:lstStyle/>
          <a:p>
            <a:pPr eaLnBrk="1" hangingPunct="1"/>
            <a:r>
              <a:rPr lang="fr-FR" altLang="fr-FR" dirty="0"/>
              <a:t>… Projets 2019 …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368425"/>
            <a:ext cx="10275316" cy="5702409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altLang="fr-FR" sz="3600" dirty="0">
                <a:solidFill>
                  <a:srgbClr val="000048"/>
                </a:solidFill>
              </a:rPr>
              <a:t>Évolutions d’organisation</a:t>
            </a:r>
          </a:p>
          <a:p>
            <a:pPr lvl="1" eaLnBrk="1" hangingPunct="1"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Jean-Pierre Moulès</a:t>
            </a:r>
          </a:p>
          <a:p>
            <a:pPr lvl="2" eaLnBrk="1" hangingPunct="1"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Met fin à ses responsabilités au sein de l’Association</a:t>
            </a:r>
          </a:p>
          <a:p>
            <a:pPr lvl="2" eaLnBrk="1" hangingPunct="1"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L’Association le remercie pour ses nombreuses années de dévouement …</a:t>
            </a:r>
          </a:p>
          <a:p>
            <a:pPr lvl="2" eaLnBrk="1" hangingPunct="1"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Il reste le représentant des PdB au sein du CA de la RQPE</a:t>
            </a:r>
          </a:p>
          <a:p>
            <a:pPr lvl="2" eaLnBrk="1" hangingPunct="1"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Ses responsabilités sont donc transférées :</a:t>
            </a:r>
          </a:p>
          <a:p>
            <a:pPr lvl="3" eaLnBrk="1" hangingPunct="1"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ATHIS : Jean Brémond</a:t>
            </a:r>
          </a:p>
          <a:p>
            <a:pPr lvl="3" eaLnBrk="1" hangingPunct="1"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BOSCH : Jean Brémond avec le support de JPM</a:t>
            </a:r>
          </a:p>
          <a:p>
            <a:pPr lvl="3" eaLnBrk="1" hangingPunct="1"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Journée du 1</a:t>
            </a:r>
            <a:r>
              <a:rPr lang="fr-FR" altLang="fr-FR" baseline="30000" dirty="0">
                <a:solidFill>
                  <a:srgbClr val="000048"/>
                </a:solidFill>
              </a:rPr>
              <a:t>er</a:t>
            </a:r>
            <a:r>
              <a:rPr lang="fr-FR" altLang="fr-FR" dirty="0">
                <a:solidFill>
                  <a:srgbClr val="000048"/>
                </a:solidFill>
              </a:rPr>
              <a:t> Mai : Jean-Louis Vieillemard avec l’aide de JPM</a:t>
            </a:r>
          </a:p>
          <a:p>
            <a:pPr lvl="1" eaLnBrk="1" hangingPunct="1"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Atelier ATHIS</a:t>
            </a:r>
          </a:p>
          <a:p>
            <a:pPr lvl="2" eaLnBrk="1" hangingPunct="1"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Ouverture mardi, jeudi, 2</a:t>
            </a:r>
            <a:r>
              <a:rPr lang="fr-FR" altLang="fr-FR" baseline="30000" dirty="0">
                <a:solidFill>
                  <a:srgbClr val="000048"/>
                </a:solidFill>
              </a:rPr>
              <a:t>éme</a:t>
            </a:r>
            <a:r>
              <a:rPr lang="fr-FR" altLang="fr-FR" dirty="0">
                <a:solidFill>
                  <a:srgbClr val="000048"/>
                </a:solidFill>
              </a:rPr>
              <a:t> et 4</a:t>
            </a:r>
            <a:r>
              <a:rPr lang="fr-FR" altLang="fr-FR" baseline="30000" dirty="0">
                <a:solidFill>
                  <a:srgbClr val="000048"/>
                </a:solidFill>
              </a:rPr>
              <a:t>éme</a:t>
            </a:r>
            <a:r>
              <a:rPr lang="fr-FR" altLang="fr-FR" dirty="0">
                <a:solidFill>
                  <a:srgbClr val="000048"/>
                </a:solidFill>
              </a:rPr>
              <a:t> samedi (fermé le mercredi)</a:t>
            </a:r>
          </a:p>
          <a:p>
            <a:pPr lvl="1" eaLnBrk="1" hangingPunct="1"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Tournage Bouray</a:t>
            </a:r>
          </a:p>
          <a:p>
            <a:pPr lvl="2" eaLnBrk="1" hangingPunct="1"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Nouvel animateur : Bruno Demachy</a:t>
            </a:r>
          </a:p>
          <a:p>
            <a:pPr lvl="2" eaLnBrk="1" hangingPunct="1">
              <a:spcBef>
                <a:spcPct val="0"/>
              </a:spcBef>
            </a:pPr>
            <a:endParaRPr lang="fr-FR" altLang="fr-FR" dirty="0">
              <a:solidFill>
                <a:srgbClr val="000048"/>
              </a:solidFill>
            </a:endParaRPr>
          </a:p>
          <a:p>
            <a:pPr lvl="2" eaLnBrk="1" hangingPunct="1">
              <a:spcBef>
                <a:spcPct val="0"/>
              </a:spcBef>
            </a:pPr>
            <a:endParaRPr lang="fr-FR" altLang="fr-FR" dirty="0">
              <a:solidFill>
                <a:srgbClr val="0000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6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28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28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 bldLvl="3" advAuto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508067" y="6565900"/>
            <a:ext cx="2540000" cy="247650"/>
          </a:xfrm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C2162EC-496F-43AF-8D25-8D612C36FAB5}" type="slidenum">
              <a:rPr lang="fr-FR" altLang="fr-FR" sz="1400" smtClean="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35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03275"/>
          </a:xfrm>
        </p:spPr>
        <p:txBody>
          <a:bodyPr/>
          <a:lstStyle/>
          <a:p>
            <a:pPr eaLnBrk="1" hangingPunct="1"/>
            <a:r>
              <a:rPr lang="fr-FR" altLang="fr-FR" dirty="0"/>
              <a:t>… Projets 2019 …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368425"/>
            <a:ext cx="10275316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sz="3600" dirty="0">
                <a:solidFill>
                  <a:srgbClr val="000048"/>
                </a:solidFill>
              </a:rPr>
              <a:t>Conseil et animateurs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Fourniture licence OFFICE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Faciliter l’élaboration de documents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Favoriser la communication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Stage de secourisme : à poursuivre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Besoins pour les stages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Animateurs</a:t>
            </a:r>
          </a:p>
          <a:p>
            <a:pPr lvl="3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Stages machine (Rabot Dégau, Scie circulaire, Toupie …)</a:t>
            </a:r>
          </a:p>
          <a:p>
            <a:pPr lvl="3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Stages jeux</a:t>
            </a:r>
          </a:p>
          <a:p>
            <a:pPr lvl="3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Ils bénéficieront d’une formation spécifique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Préparation : </a:t>
            </a:r>
            <a:r>
              <a:rPr lang="fr-FR" altLang="fr-FR" sz="2000" dirty="0">
                <a:solidFill>
                  <a:srgbClr val="000048"/>
                </a:solidFill>
              </a:rPr>
              <a:t>achat des bois, corroyage, gabarits …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Besoins pour les ateliers : 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Des animateurs</a:t>
            </a:r>
          </a:p>
          <a:p>
            <a:pPr lvl="2" eaLnBrk="1" hangingPunct="1">
              <a:spcBef>
                <a:spcPct val="0"/>
              </a:spcBef>
            </a:pPr>
            <a:endParaRPr lang="fr-FR" altLang="fr-FR" dirty="0">
              <a:solidFill>
                <a:srgbClr val="000048"/>
              </a:solidFill>
            </a:endParaRPr>
          </a:p>
          <a:p>
            <a:pPr lvl="2" eaLnBrk="1" hangingPunct="1">
              <a:spcBef>
                <a:spcPct val="0"/>
              </a:spcBef>
            </a:pPr>
            <a:endParaRPr lang="fr-FR" altLang="fr-FR" dirty="0">
              <a:solidFill>
                <a:srgbClr val="0000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23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28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28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 bldLvl="3" advAuto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C2162EC-496F-43AF-8D25-8D612C36FAB5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36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03275"/>
          </a:xfrm>
        </p:spPr>
        <p:txBody>
          <a:bodyPr/>
          <a:lstStyle/>
          <a:p>
            <a:pPr eaLnBrk="1" hangingPunct="1"/>
            <a:r>
              <a:rPr lang="fr-FR" altLang="fr-FR" dirty="0"/>
              <a:t>… Projets 2019 …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335" y="1349935"/>
            <a:ext cx="10843305" cy="4898464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spcBef>
                <a:spcPts val="600"/>
              </a:spcBef>
            </a:pPr>
            <a:r>
              <a:rPr lang="fr-FR" altLang="fr-FR" sz="3600" dirty="0">
                <a:solidFill>
                  <a:srgbClr val="000048"/>
                </a:solidFill>
              </a:rPr>
              <a:t>Bulletin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Inclure les réunions thématiques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Publier plus rapidement : Pas facile !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Renforcer l’équipe et préparer son renouvellement !</a:t>
            </a:r>
          </a:p>
          <a:p>
            <a:pPr eaLnBrk="1" hangingPunct="1">
              <a:lnSpc>
                <a:spcPts val="3000"/>
              </a:lnSpc>
              <a:spcBef>
                <a:spcPts val="600"/>
              </a:spcBef>
            </a:pPr>
            <a:r>
              <a:rPr lang="fr-FR" altLang="fr-FR" sz="3600" dirty="0">
                <a:solidFill>
                  <a:srgbClr val="000048"/>
                </a:solidFill>
              </a:rPr>
              <a:t>Lettre d’information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Jean Brémond a besoin d’informations !</a:t>
            </a:r>
          </a:p>
          <a:p>
            <a:pPr eaLnBrk="1" hangingPunct="1">
              <a:spcBef>
                <a:spcPts val="600"/>
              </a:spcBef>
            </a:pPr>
            <a:r>
              <a:rPr lang="fr-FR" altLang="fr-FR" sz="3600" dirty="0">
                <a:solidFill>
                  <a:srgbClr val="000048"/>
                </a:solidFill>
              </a:rPr>
              <a:t>Réunions trimestrielles : </a:t>
            </a:r>
            <a:r>
              <a:rPr lang="fr-FR" altLang="fr-FR" sz="2400" dirty="0">
                <a:solidFill>
                  <a:srgbClr val="000048"/>
                </a:solidFill>
              </a:rPr>
              <a:t>26 Janvier, 6 Avril, 22 Juin, 28 Septembre</a:t>
            </a:r>
            <a:endParaRPr lang="fr-FR" altLang="fr-FR" sz="3600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Davantage de réalisations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Améliorer l’exposition des œuvres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Rubrique sécurité, bibliographique, Internet, revues du bois ..</a:t>
            </a:r>
          </a:p>
          <a:p>
            <a:pPr eaLnBrk="1" hangingPunct="1">
              <a:spcBef>
                <a:spcPts val="600"/>
              </a:spcBef>
            </a:pPr>
            <a:r>
              <a:rPr lang="fr-FR" altLang="fr-FR" sz="3600" dirty="0">
                <a:solidFill>
                  <a:srgbClr val="000048"/>
                </a:solidFill>
              </a:rPr>
              <a:t>Réunions thématiques : </a:t>
            </a:r>
            <a:r>
              <a:rPr lang="fr-FR" altLang="fr-FR" sz="2400" dirty="0">
                <a:solidFill>
                  <a:srgbClr val="000048"/>
                </a:solidFill>
              </a:rPr>
              <a:t>16 Février, 18 Mai, 7 Décembre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Les établis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Instruments de musique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931667C-2931-4A89-82A7-44D2ECFFE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628" y="5950096"/>
            <a:ext cx="6092103" cy="104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3"/>
              </a:buBlip>
              <a:defRPr sz="32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fr-FR" altLang="fr-FR" sz="4800" dirty="0">
                <a:solidFill>
                  <a:srgbClr val="FD3D33"/>
                </a:solidFill>
              </a:rPr>
              <a:t>Proposez vos idées!</a:t>
            </a:r>
          </a:p>
        </p:txBody>
      </p:sp>
    </p:spTree>
    <p:extLst>
      <p:ext uri="{BB962C8B-B14F-4D97-AF65-F5344CB8AC3E}">
        <p14:creationId xmlns:p14="http://schemas.microsoft.com/office/powerpoint/2010/main" val="57917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9" dur="500"/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3" dur="500"/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7" dur="500"/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1" dur="500"/>
                                        <p:tgtEl>
                                          <p:spTgt spid="28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5" dur="500"/>
                                        <p:tgtEl>
                                          <p:spTgt spid="28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 bldLvl="3" advAuto="0"/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F4CC4B9-0C4F-491D-9A94-9B7D246C71BB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37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609601"/>
            <a:ext cx="7772400" cy="803275"/>
          </a:xfrm>
        </p:spPr>
        <p:txBody>
          <a:bodyPr/>
          <a:lstStyle/>
          <a:p>
            <a:pPr eaLnBrk="1" hangingPunct="1"/>
            <a:r>
              <a:rPr lang="fr-FR" altLang="fr-FR" dirty="0"/>
              <a:t>… Projets 2019 …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5761" y="1901952"/>
            <a:ext cx="11682306" cy="491159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3600" dirty="0">
                <a:solidFill>
                  <a:srgbClr val="000048"/>
                </a:solidFill>
              </a:rPr>
              <a:t>Sorties (Jean Lombard)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fr-FR" dirty="0">
                <a:solidFill>
                  <a:srgbClr val="000048"/>
                </a:solidFill>
              </a:rPr>
              <a:t>Musée du compagnonnage (Ancienne Abbaye St Julien de Tours)</a:t>
            </a:r>
          </a:p>
          <a:p>
            <a:r>
              <a:rPr lang="fr-FR" sz="3600" dirty="0">
                <a:solidFill>
                  <a:srgbClr val="000048"/>
                </a:solidFill>
              </a:rPr>
              <a:t>Foire à l’outil de l’ADO à Bièvres le 1</a:t>
            </a:r>
            <a:r>
              <a:rPr lang="fr-FR" sz="3600" baseline="30000" dirty="0">
                <a:solidFill>
                  <a:srgbClr val="000048"/>
                </a:solidFill>
              </a:rPr>
              <a:t>er</a:t>
            </a:r>
            <a:r>
              <a:rPr lang="fr-FR" sz="3600" dirty="0">
                <a:solidFill>
                  <a:srgbClr val="000048"/>
                </a:solidFill>
              </a:rPr>
              <a:t> Mai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FF0000"/>
                </a:solidFill>
              </a:rPr>
              <a:t>				</a:t>
            </a:r>
          </a:p>
          <a:p>
            <a:pPr marL="457200" lvl="1" indent="0">
              <a:buNone/>
            </a:pPr>
            <a:r>
              <a:rPr lang="fr-FR" sz="6000" dirty="0">
                <a:solidFill>
                  <a:srgbClr val="FF0000"/>
                </a:solidFill>
              </a:rPr>
              <a:t>               Donnez des idées …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fr-FR" dirty="0">
              <a:solidFill>
                <a:srgbClr val="FD3D33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fr-FR" sz="2400" dirty="0"/>
          </a:p>
          <a:p>
            <a:pPr eaLnBrk="1" hangingPunct="1">
              <a:lnSpc>
                <a:spcPct val="90000"/>
              </a:lnSpc>
              <a:defRPr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12076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bldLvl="3" advAuto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7336406-ECD3-4F92-BA1A-5283D5202FFB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38</a:t>
            </a:fld>
            <a:endParaRPr lang="fr-FR" altLang="fr-FR" sz="1400" dirty="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03275"/>
          </a:xfrm>
        </p:spPr>
        <p:txBody>
          <a:bodyPr/>
          <a:lstStyle/>
          <a:p>
            <a:pPr eaLnBrk="1" hangingPunct="1"/>
            <a:r>
              <a:rPr lang="fr-FR" altLang="fr-FR" dirty="0"/>
              <a:t>… Projets 2019 …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270" y="1557338"/>
            <a:ext cx="10441597" cy="5300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sz="3600" dirty="0">
                <a:solidFill>
                  <a:srgbClr val="000048"/>
                </a:solidFill>
              </a:rPr>
              <a:t>Atelier …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Investissements envisagés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sz="2800" dirty="0">
                <a:solidFill>
                  <a:srgbClr val="000048"/>
                </a:solidFill>
              </a:rPr>
              <a:t>Evry</a:t>
            </a:r>
          </a:p>
          <a:p>
            <a:pPr lvl="3" eaLnBrk="1" hangingPunct="1">
              <a:lnSpc>
                <a:spcPct val="90000"/>
              </a:lnSpc>
            </a:pPr>
            <a:r>
              <a:rPr lang="fr-FR" altLang="fr-FR" sz="2400" dirty="0">
                <a:solidFill>
                  <a:srgbClr val="000048"/>
                </a:solidFill>
              </a:rPr>
              <a:t>Epurateurs d’air</a:t>
            </a:r>
          </a:p>
          <a:p>
            <a:pPr lvl="3" eaLnBrk="1" hangingPunct="1">
              <a:lnSpc>
                <a:spcPct val="90000"/>
              </a:lnSpc>
            </a:pPr>
            <a:r>
              <a:rPr lang="fr-FR" altLang="fr-FR" sz="2400" dirty="0">
                <a:solidFill>
                  <a:srgbClr val="000048"/>
                </a:solidFill>
              </a:rPr>
              <a:t>Luminaires à LED …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sz="2800" dirty="0">
                <a:solidFill>
                  <a:srgbClr val="000048"/>
                </a:solidFill>
              </a:rPr>
              <a:t>Equipements divers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800" dirty="0">
                <a:solidFill>
                  <a:srgbClr val="000048"/>
                </a:solidFill>
              </a:rPr>
              <a:t>À voir en cours d’année en fonction des besoins …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800" dirty="0">
                <a:solidFill>
                  <a:srgbClr val="000048"/>
                </a:solidFill>
              </a:rPr>
              <a:t>Peut être : Projet PROMOGIM de réaménagement de l’ancien centre hospitalier Albert Calmette à Yerres</a:t>
            </a:r>
          </a:p>
          <a:p>
            <a:pPr lvl="1" eaLnBrk="1" hangingPunct="1">
              <a:lnSpc>
                <a:spcPct val="90000"/>
              </a:lnSpc>
            </a:pPr>
            <a:endParaRPr lang="fr-FR" alt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fr-FR" altLang="fr-FR" sz="2000" dirty="0"/>
          </a:p>
          <a:p>
            <a:pPr lvl="1" eaLnBrk="1" hangingPunct="1">
              <a:lnSpc>
                <a:spcPct val="90000"/>
              </a:lnSpc>
            </a:pPr>
            <a:endParaRPr lang="fr-FR" altLang="fr-FR" sz="2000" dirty="0"/>
          </a:p>
          <a:p>
            <a:pPr lvl="1" eaLnBrk="1" hangingPunct="1">
              <a:lnSpc>
                <a:spcPct val="90000"/>
              </a:lnSpc>
            </a:pPr>
            <a:endParaRPr lang="fr-FR" altLang="fr-FR" sz="2000" dirty="0"/>
          </a:p>
          <a:p>
            <a:pPr eaLnBrk="1" hangingPunct="1">
              <a:lnSpc>
                <a:spcPct val="90000"/>
              </a:lnSpc>
            </a:pPr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632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 bldLvl="4" advAuto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6AECAD9-866E-4E72-85C4-90ED2C3604F0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39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8215" y="1427210"/>
            <a:ext cx="6185004" cy="49974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altLang="fr-FR" sz="3600" b="1" dirty="0">
                <a:solidFill>
                  <a:srgbClr val="000048"/>
                </a:solidFill>
              </a:rPr>
              <a:t>Stages (1</a:t>
            </a:r>
            <a:r>
              <a:rPr lang="fr-FR" altLang="fr-FR" sz="3600" b="1" baseline="30000" dirty="0">
                <a:solidFill>
                  <a:srgbClr val="000048"/>
                </a:solidFill>
              </a:rPr>
              <a:t>er</a:t>
            </a:r>
            <a:r>
              <a:rPr lang="fr-FR" altLang="fr-FR" sz="3600" b="1" dirty="0">
                <a:solidFill>
                  <a:srgbClr val="000048"/>
                </a:solidFill>
              </a:rPr>
              <a:t> semestre)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Affûtage abrasif méthode Dunbar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Remise en état rabot métallique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Menuiserie à main niveau 1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Menuiserie à main niveau 2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Fabrication d'une scie à cadre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Sciage circulaire et ruban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Dégau / Rabot / Mortaisage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Fabrication de tiroirs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Cycle toupie - 1ère partie</a:t>
            </a:r>
          </a:p>
          <a:p>
            <a:pPr lvl="2" eaLnBrk="1" hangingPunct="1">
              <a:spcBef>
                <a:spcPct val="0"/>
              </a:spcBef>
            </a:pPr>
            <a:endParaRPr lang="fr-FR" altLang="fr-FR" sz="1400" b="1" dirty="0">
              <a:solidFill>
                <a:srgbClr val="FD3D33"/>
              </a:solidFill>
            </a:endParaRP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609600"/>
            <a:ext cx="7772400" cy="890588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 … Projets 2019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754712" y="1983880"/>
            <a:ext cx="6293355" cy="499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Affûtage pour sculpteurs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Sculpture ornementale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Initiation à la sculpture en relief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Défonceuse niveau 1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Défonceuse niveau 2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Marqueterie élément par élément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Jeu: équilibre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Orgue de Barbarie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Finition au tampon à main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Chantournage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fr-FR" altLang="fr-FR" dirty="0">
              <a:solidFill>
                <a:srgbClr val="000048"/>
              </a:solidFill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solidFill>
                  <a:srgbClr val="000048"/>
                </a:solidFill>
              </a:rPr>
              <a:t>Etc. ...</a:t>
            </a:r>
          </a:p>
        </p:txBody>
      </p:sp>
    </p:spTree>
    <p:extLst>
      <p:ext uri="{BB962C8B-B14F-4D97-AF65-F5344CB8AC3E}">
        <p14:creationId xmlns:p14="http://schemas.microsoft.com/office/powerpoint/2010/main" val="153287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0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0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0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0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0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0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build="p" bldLvl="4" autoUpdateAnimBg="0" advAuto="0"/>
      <p:bldP spid="2" grpId="0" build="p" bldLvl="4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4F452AB-4D72-49D8-8732-EC85A3FB3E83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</p:spPr>
        <p:txBody>
          <a:bodyPr/>
          <a:lstStyle/>
          <a:p>
            <a:pPr eaLnBrk="1" hangingPunct="1"/>
            <a:r>
              <a:rPr lang="fr-FR" altLang="fr-FR" dirty="0"/>
              <a:t>       Activités de 2018  …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6"/>
            <a:ext cx="12048067" cy="5445125"/>
          </a:xfrm>
        </p:spPr>
        <p:txBody>
          <a:bodyPr/>
          <a:lstStyle/>
          <a:p>
            <a:pPr eaLnBrk="1" hangingPunct="1">
              <a:tabLst>
                <a:tab pos="3492500" algn="l"/>
              </a:tabLst>
            </a:pPr>
            <a:r>
              <a:rPr lang="fr-FR" altLang="fr-FR" sz="3600" dirty="0">
                <a:solidFill>
                  <a:srgbClr val="000048"/>
                </a:solidFill>
              </a:rPr>
              <a:t>Réunions thématiques</a:t>
            </a:r>
          </a:p>
          <a:p>
            <a:pPr lvl="1" eaLnBrk="1" hangingPunct="1">
              <a:spcBef>
                <a:spcPts val="0"/>
              </a:spcBef>
              <a:tabLst>
                <a:tab pos="3492500" algn="l"/>
              </a:tabLst>
            </a:pPr>
            <a:r>
              <a:rPr lang="fr-FR" altLang="fr-FR" dirty="0">
                <a:solidFill>
                  <a:srgbClr val="000048"/>
                </a:solidFill>
              </a:rPr>
              <a:t>3 Mars : 	Les colles modernes et traditionnelles</a:t>
            </a:r>
          </a:p>
          <a:p>
            <a:pPr lvl="1" eaLnBrk="1" hangingPunct="1">
              <a:spcBef>
                <a:spcPts val="0"/>
              </a:spcBef>
              <a:tabLst>
                <a:tab pos="3492500" algn="l"/>
              </a:tabLst>
            </a:pPr>
            <a:r>
              <a:rPr lang="fr-FR" altLang="fr-FR" dirty="0">
                <a:solidFill>
                  <a:srgbClr val="000048"/>
                </a:solidFill>
              </a:rPr>
              <a:t>26 Mai : 	Lutherie de guitare classique</a:t>
            </a:r>
          </a:p>
          <a:p>
            <a:pPr lvl="1" eaLnBrk="1" hangingPunct="1">
              <a:spcBef>
                <a:spcPts val="0"/>
              </a:spcBef>
              <a:tabLst>
                <a:tab pos="3492500" algn="l"/>
              </a:tabLst>
            </a:pPr>
            <a:r>
              <a:rPr lang="fr-FR" altLang="fr-FR" dirty="0">
                <a:solidFill>
                  <a:srgbClr val="000048"/>
                </a:solidFill>
              </a:rPr>
              <a:t>1</a:t>
            </a:r>
            <a:r>
              <a:rPr lang="fr-FR" altLang="fr-FR" baseline="30000" dirty="0">
                <a:solidFill>
                  <a:srgbClr val="000048"/>
                </a:solidFill>
              </a:rPr>
              <a:t>er</a:t>
            </a:r>
            <a:r>
              <a:rPr lang="fr-FR" altLang="fr-FR" dirty="0">
                <a:solidFill>
                  <a:srgbClr val="000048"/>
                </a:solidFill>
              </a:rPr>
              <a:t> Décembre : 	Finitions</a:t>
            </a:r>
          </a:p>
          <a:p>
            <a:pPr eaLnBrk="1" hangingPunct="1">
              <a:tabLst>
                <a:tab pos="3492500" algn="l"/>
              </a:tabLst>
            </a:pPr>
            <a:r>
              <a:rPr lang="fr-FR" altLang="fr-FR" sz="3600" dirty="0">
                <a:solidFill>
                  <a:srgbClr val="000048"/>
                </a:solidFill>
              </a:rPr>
              <a:t>Réunions trimestrielles</a:t>
            </a:r>
          </a:p>
          <a:p>
            <a:pPr lvl="1" eaLnBrk="1" hangingPunct="1">
              <a:spcBef>
                <a:spcPts val="0"/>
              </a:spcBef>
              <a:tabLst>
                <a:tab pos="3492500" algn="l"/>
              </a:tabLst>
            </a:pPr>
            <a:r>
              <a:rPr lang="fr-FR" altLang="fr-FR" dirty="0">
                <a:solidFill>
                  <a:srgbClr val="000048"/>
                </a:solidFill>
              </a:rPr>
              <a:t>Pas assez de réalisations </a:t>
            </a:r>
          </a:p>
          <a:p>
            <a:pPr lvl="1" eaLnBrk="1" hangingPunct="1">
              <a:spcBef>
                <a:spcPts val="0"/>
              </a:spcBef>
              <a:tabLst>
                <a:tab pos="3492500" algn="l"/>
              </a:tabLst>
            </a:pPr>
            <a:r>
              <a:rPr lang="fr-FR" altLang="fr-FR" dirty="0">
                <a:solidFill>
                  <a:srgbClr val="000048"/>
                </a:solidFill>
              </a:rPr>
              <a:t>Mise en place bien rôdée grâce à l’équipe menée par François Peterlongo et Lucie Chafiol, </a:t>
            </a:r>
          </a:p>
          <a:p>
            <a:pPr lvl="1" eaLnBrk="1" hangingPunct="1">
              <a:spcBef>
                <a:spcPts val="0"/>
              </a:spcBef>
              <a:tabLst>
                <a:tab pos="3492500" algn="l"/>
              </a:tabLst>
            </a:pPr>
            <a:r>
              <a:rPr lang="fr-FR" altLang="fr-FR" dirty="0">
                <a:solidFill>
                  <a:srgbClr val="000048"/>
                </a:solidFill>
              </a:rPr>
              <a:t>Transfert du rôle de Dominique Michelin</a:t>
            </a:r>
          </a:p>
          <a:p>
            <a:pPr eaLnBrk="1" hangingPunct="1">
              <a:spcBef>
                <a:spcPts val="1200"/>
              </a:spcBef>
              <a:tabLst>
                <a:tab pos="3492500" algn="l"/>
              </a:tabLst>
            </a:pPr>
            <a:r>
              <a:rPr lang="fr-FR" altLang="fr-FR" dirty="0">
                <a:solidFill>
                  <a:srgbClr val="000048"/>
                </a:solidFill>
              </a:rPr>
              <a:t>Difficulté récurrente pour avoir des sujets</a:t>
            </a:r>
          </a:p>
          <a:p>
            <a:pPr eaLnBrk="1" hangingPunct="1">
              <a:spcBef>
                <a:spcPts val="0"/>
              </a:spcBef>
              <a:tabLst>
                <a:tab pos="3492500" algn="l"/>
              </a:tabLst>
            </a:pPr>
            <a:endParaRPr lang="fr-FR" altLang="fr-FR" dirty="0">
              <a:solidFill>
                <a:srgbClr val="0000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35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 bldLvl="2" autoUpdateAnimBg="0" advAuto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6113EAF-EC23-4319-BCE3-ACA7140DF77D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40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Le Conseil …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4430" y="1454150"/>
            <a:ext cx="11357569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3600" dirty="0">
                <a:solidFill>
                  <a:srgbClr val="000048"/>
                </a:solidFill>
              </a:rPr>
              <a:t>L’Association ne fonctionne pas toute seule …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dirty="0">
                <a:solidFill>
                  <a:srgbClr val="000048"/>
                </a:solidFill>
              </a:rPr>
              <a:t>C’est toujours lourd malgré la stabilisation du nombre d’adhérents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dirty="0">
                <a:solidFill>
                  <a:srgbClr val="000048"/>
                </a:solidFill>
              </a:rPr>
              <a:t>Le Conseil a besoin de se renouveler ! Il faut </a:t>
            </a:r>
            <a:r>
              <a:rPr lang="fr-FR" sz="2400">
                <a:solidFill>
                  <a:srgbClr val="000048"/>
                </a:solidFill>
              </a:rPr>
              <a:t>de nouvelles têtes …</a:t>
            </a:r>
            <a:endParaRPr lang="fr-FR" sz="2400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dirty="0">
                <a:solidFill>
                  <a:srgbClr val="000048"/>
                </a:solidFill>
              </a:rPr>
              <a:t>Le Président voudrait passer la main …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dirty="0">
                <a:solidFill>
                  <a:srgbClr val="000048"/>
                </a:solidFill>
              </a:rPr>
              <a:t>Une mission peut être confiée à un membre qui ne fait pas partie du Conseil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3600" dirty="0">
                <a:solidFill>
                  <a:srgbClr val="000048"/>
                </a:solidFill>
              </a:rPr>
              <a:t>Chaque élu 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dirty="0">
                <a:solidFill>
                  <a:srgbClr val="000048"/>
                </a:solidFill>
              </a:rPr>
              <a:t>Reçoit un mandat de trois ans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dirty="0">
                <a:solidFill>
                  <a:srgbClr val="000048"/>
                </a:solidFill>
              </a:rPr>
              <a:t>Participe aux décisions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spc="-100" dirty="0">
                <a:solidFill>
                  <a:srgbClr val="000048"/>
                </a:solidFill>
              </a:rPr>
              <a:t>Prend des actions en charge, ponctuellement ou en jouant un rôle permanent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dirty="0">
                <a:solidFill>
                  <a:srgbClr val="000048"/>
                </a:solidFill>
              </a:rPr>
              <a:t>N’est pas nécessairement expert dans le travail du bois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FR" sz="3600" dirty="0">
                <a:solidFill>
                  <a:srgbClr val="000048"/>
                </a:solidFill>
              </a:rPr>
              <a:t>Réunions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dirty="0">
                <a:solidFill>
                  <a:srgbClr val="000048"/>
                </a:solidFill>
              </a:rPr>
              <a:t>Tout membre peut assister aux réunions du Conseil …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400" dirty="0">
                <a:solidFill>
                  <a:srgbClr val="000048"/>
                </a:solidFill>
              </a:rPr>
              <a:t>Depuis 2008, ce sont 8 réunions par an, le lundi soir à EVRY (20 heures)</a:t>
            </a:r>
          </a:p>
        </p:txBody>
      </p:sp>
    </p:spTree>
    <p:extLst>
      <p:ext uri="{BB962C8B-B14F-4D97-AF65-F5344CB8AC3E}">
        <p14:creationId xmlns:p14="http://schemas.microsoft.com/office/powerpoint/2010/main" val="302278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6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 bldLvl="3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CC598AD-ADA0-475C-A9AE-A54602BAFF0C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41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… Le Conseil …</a:t>
            </a:r>
          </a:p>
        </p:txBody>
      </p:sp>
      <p:graphicFrame>
        <p:nvGraphicFramePr>
          <p:cNvPr id="502787" name="Group 3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828800" y="1828801"/>
          <a:ext cx="8534400" cy="403512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</a:t>
                      </a: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Brémond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Jacques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Hurtrez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Jean-Pierre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Moulès</a:t>
                      </a:r>
                      <a:endParaRPr kumimoji="0" lang="fr-FR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Lucie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Chafiol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Laurent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Journo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Nourigat</a:t>
                      </a:r>
                      <a:endParaRPr kumimoji="0" lang="fr-FR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Carole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Chaumet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Vincent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Lavarenne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François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Peterlongo</a:t>
                      </a:r>
                      <a:endParaRPr kumimoji="0" lang="fr-FR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 </a:t>
                      </a:r>
                      <a:r>
                        <a:rPr kumimoji="0" lang="fr-FR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Cichon</a:t>
                      </a:r>
                      <a:endParaRPr kumimoji="0" lang="fr-FR" sz="1800" b="0" i="0" u="none" strike="noStrike" kern="1200" cap="none" spc="-1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Jean-Yves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Le Chartier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Christine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Potier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Dalle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Henry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Lemarchal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Jean-Louis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Thomasset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 </a:t>
                      </a:r>
                      <a:r>
                        <a:rPr kumimoji="0" lang="fr-FR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Danton</a:t>
                      </a: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Lombard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François</a:t>
                      </a:r>
                      <a:r>
                        <a:rPr kumimoji="0" lang="fr-FR" sz="24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Van </a:t>
                      </a:r>
                      <a:r>
                        <a:rPr kumimoji="0" lang="fr-FR" sz="2400" b="0" i="0" u="none" strike="noStrike" cap="none" spc="-200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Renterghem</a:t>
                      </a:r>
                      <a:endParaRPr kumimoji="0" lang="fr-FR" sz="2400" b="0" i="0" u="none" strike="noStrike" cap="none" spc="-2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Jean-Pierre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Hippert</a:t>
                      </a:r>
                      <a:endParaRPr kumimoji="0" lang="fr-FR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Martineau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Jean-Louis</a:t>
                      </a:r>
                      <a:r>
                        <a:rPr kumimoji="0" lang="fr-F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Vieillemard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3991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CC598AD-ADA0-475C-A9AE-A54602BAFF0C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42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… Le Conseil …</a:t>
            </a:r>
          </a:p>
        </p:txBody>
      </p:sp>
      <p:graphicFrame>
        <p:nvGraphicFramePr>
          <p:cNvPr id="502787" name="Group 3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828800" y="1828801"/>
          <a:ext cx="8534400" cy="403512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</a:t>
                      </a: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Brémond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Jacques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Hurtrez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Jean-Pierre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Moulès</a:t>
                      </a:r>
                      <a:endParaRPr kumimoji="0" lang="fr-FR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Lucie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Chafiol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Laurent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Journo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Nourigat</a:t>
                      </a:r>
                      <a:endParaRPr kumimoji="0" lang="fr-FR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Carole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Chaumet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Vincent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Lavarenne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François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Peterlongo</a:t>
                      </a:r>
                      <a:endParaRPr kumimoji="0" lang="fr-FR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 </a:t>
                      </a:r>
                      <a:r>
                        <a:rPr kumimoji="0" lang="fr-FR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Cichon</a:t>
                      </a:r>
                      <a:endParaRPr kumimoji="0" lang="fr-FR" sz="1800" b="0" i="0" u="none" strike="noStrike" kern="1200" cap="none" spc="-1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Jean-Yves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Le Chartier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Christine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Potier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Dalle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Henry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Lemarchal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Jean-Louis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Thomasset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 </a:t>
                      </a:r>
                      <a:r>
                        <a:rPr kumimoji="0" lang="fr-FR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Danton</a:t>
                      </a: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Lombard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François</a:t>
                      </a:r>
                      <a:r>
                        <a:rPr kumimoji="0" lang="fr-FR" sz="24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Van </a:t>
                      </a:r>
                      <a:r>
                        <a:rPr kumimoji="0" lang="fr-FR" sz="2400" b="0" i="0" u="none" strike="noStrike" cap="none" spc="-200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Renterghem</a:t>
                      </a:r>
                      <a:endParaRPr kumimoji="0" lang="fr-FR" sz="2400" b="0" i="0" u="none" strike="noStrike" cap="none" spc="-2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Jean-Pierre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Hippert</a:t>
                      </a:r>
                      <a:endParaRPr kumimoji="0" lang="fr-FR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Martineau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Jean-Louis</a:t>
                      </a:r>
                      <a:r>
                        <a:rPr kumimoji="0" lang="fr-F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Vieillemard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Group 3">
            <a:extLst>
              <a:ext uri="{FF2B5EF4-FFF2-40B4-BE49-F238E27FC236}">
                <a16:creationId xmlns:a16="http://schemas.microsoft.com/office/drawing/2014/main" id="{B00943E5-3DE4-4D49-BD1E-69CC0C01021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28800" y="6113725"/>
          <a:ext cx="2844800" cy="57600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 termine</a:t>
                      </a:r>
                      <a:endParaRPr kumimoji="0" lang="fr-FR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0444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CC598AD-ADA0-475C-A9AE-A54602BAFF0C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43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… Le Conseil …</a:t>
            </a:r>
          </a:p>
        </p:txBody>
      </p:sp>
      <p:graphicFrame>
        <p:nvGraphicFramePr>
          <p:cNvPr id="50278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22974213"/>
              </p:ext>
            </p:extLst>
          </p:nvPr>
        </p:nvGraphicFramePr>
        <p:xfrm>
          <a:off x="1828800" y="1828801"/>
          <a:ext cx="8534400" cy="403512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</a:t>
                      </a: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Brémond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Jacques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Hurtrez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Jean-Pierre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Moulès</a:t>
                      </a:r>
                      <a:endParaRPr kumimoji="0" lang="fr-FR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Lucie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Chafiol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Laurent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Journo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Nourigat</a:t>
                      </a:r>
                      <a:endParaRPr kumimoji="0" lang="fr-FR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Carole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Chaumet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Vincent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Lavarenne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François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Peterlongo</a:t>
                      </a:r>
                      <a:endParaRPr kumimoji="0" lang="fr-FR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 </a:t>
                      </a:r>
                      <a:r>
                        <a:rPr kumimoji="0" lang="fr-FR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Cichon</a:t>
                      </a:r>
                      <a:endParaRPr kumimoji="0" lang="fr-FR" sz="1800" b="0" i="0" u="none" strike="noStrike" kern="1200" cap="none" spc="-1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Jean-Yves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Le Chartier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Christine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Potier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Dalle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Henry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Lemarchal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Jean-Louis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Thomasset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 </a:t>
                      </a:r>
                      <a:r>
                        <a:rPr kumimoji="0" lang="fr-FR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Danton</a:t>
                      </a: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Lombard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François</a:t>
                      </a:r>
                      <a:r>
                        <a:rPr kumimoji="0" lang="fr-FR" sz="24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Van </a:t>
                      </a:r>
                      <a:r>
                        <a:rPr kumimoji="0" lang="fr-FR" sz="2400" b="0" i="0" u="none" strike="noStrike" cap="none" spc="-200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Renterghem</a:t>
                      </a:r>
                      <a:endParaRPr kumimoji="0" lang="fr-FR" sz="2400" b="0" i="0" u="none" strike="noStrike" cap="none" spc="-2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Jean-Pierre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Hippert</a:t>
                      </a:r>
                      <a:endParaRPr kumimoji="0" lang="fr-FR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Martineau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Jean-Louis</a:t>
                      </a:r>
                      <a:r>
                        <a:rPr kumimoji="0" lang="fr-F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Vieillemard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Group 3">
            <a:extLst>
              <a:ext uri="{FF2B5EF4-FFF2-40B4-BE49-F238E27FC236}">
                <a16:creationId xmlns:a16="http://schemas.microsoft.com/office/drawing/2014/main" id="{B00943E5-3DE4-4D49-BD1E-69CC0C01021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28800" y="6113725"/>
          <a:ext cx="2844800" cy="57600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 termine</a:t>
                      </a:r>
                      <a:endParaRPr kumimoji="0" lang="fr-FR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3">
            <a:extLst>
              <a:ext uri="{FF2B5EF4-FFF2-40B4-BE49-F238E27FC236}">
                <a16:creationId xmlns:a16="http://schemas.microsoft.com/office/drawing/2014/main" id="{6FDD4777-CA15-4080-9FBB-375EA71E11B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28800" y="6113725"/>
          <a:ext cx="5685183" cy="576000"/>
        </p:xfrm>
        <a:graphic>
          <a:graphicData uri="http://schemas.openxmlformats.org/drawingml/2006/table">
            <a:tbl>
              <a:tblPr/>
              <a:tblGrid>
                <a:gridCol w="2842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592">
                  <a:extLst>
                    <a:ext uri="{9D8B030D-6E8A-4147-A177-3AD203B41FA5}">
                      <a16:colId xmlns:a16="http://schemas.microsoft.com/office/drawing/2014/main" val="987840294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 termine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Partant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2934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CC598AD-ADA0-475C-A9AE-A54602BAFF0C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44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… Le Conseil …</a:t>
            </a:r>
          </a:p>
        </p:txBody>
      </p:sp>
      <p:graphicFrame>
        <p:nvGraphicFramePr>
          <p:cNvPr id="50278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04899158"/>
              </p:ext>
            </p:extLst>
          </p:nvPr>
        </p:nvGraphicFramePr>
        <p:xfrm>
          <a:off x="1828800" y="1828801"/>
          <a:ext cx="8534400" cy="403512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Jean</a:t>
                      </a: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Brémond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Jacques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Hurtrez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fr-FR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Lucie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Chafiol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Laurent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Journo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Nourigat</a:t>
                      </a:r>
                      <a:endParaRPr kumimoji="0" lang="fr-FR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Carole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Chaumet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François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Peterlongo</a:t>
                      </a:r>
                      <a:endParaRPr kumimoji="0" lang="fr-FR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 </a:t>
                      </a:r>
                      <a:r>
                        <a:rPr kumimoji="0" lang="fr-FR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Cichon</a:t>
                      </a:r>
                      <a:endParaRPr kumimoji="0" lang="fr-FR" sz="1800" b="0" i="0" u="none" strike="noStrike" kern="1200" cap="none" spc="-1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Jean-Yves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Le Chartier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Christine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Potier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Dalle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Henry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Lemarchal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Jean-Louis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Thomasset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 </a:t>
                      </a:r>
                      <a:r>
                        <a:rPr kumimoji="0" lang="fr-FR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Danton</a:t>
                      </a: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Lombard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François</a:t>
                      </a:r>
                      <a:r>
                        <a:rPr kumimoji="0" lang="fr-FR" sz="24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Van </a:t>
                      </a:r>
                      <a:r>
                        <a:rPr kumimoji="0" lang="fr-FR" sz="2400" b="0" i="0" u="none" strike="noStrike" cap="none" spc="-200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Renterghem</a:t>
                      </a:r>
                      <a:endParaRPr kumimoji="0" lang="fr-FR" sz="2400" b="0" i="0" u="none" strike="noStrike" cap="none" spc="-2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Jean-Pierre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Hippert</a:t>
                      </a:r>
                      <a:endParaRPr kumimoji="0" lang="fr-FR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Martineau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Jean-Louis</a:t>
                      </a:r>
                      <a:r>
                        <a:rPr kumimoji="0" lang="fr-F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Vieillemard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Group 3">
            <a:extLst>
              <a:ext uri="{FF2B5EF4-FFF2-40B4-BE49-F238E27FC236}">
                <a16:creationId xmlns:a16="http://schemas.microsoft.com/office/drawing/2014/main" id="{B00943E5-3DE4-4D49-BD1E-69CC0C01021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28800" y="6113725"/>
          <a:ext cx="2844800" cy="57600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 termine</a:t>
                      </a:r>
                      <a:endParaRPr kumimoji="0" lang="fr-FR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3">
            <a:extLst>
              <a:ext uri="{FF2B5EF4-FFF2-40B4-BE49-F238E27FC236}">
                <a16:creationId xmlns:a16="http://schemas.microsoft.com/office/drawing/2014/main" id="{6FDD4777-CA15-4080-9FBB-375EA71E11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349337"/>
              </p:ext>
            </p:extLst>
          </p:nvPr>
        </p:nvGraphicFramePr>
        <p:xfrm>
          <a:off x="1828800" y="6113725"/>
          <a:ext cx="5696125" cy="576000"/>
        </p:xfrm>
        <a:graphic>
          <a:graphicData uri="http://schemas.openxmlformats.org/drawingml/2006/table">
            <a:tbl>
              <a:tblPr/>
              <a:tblGrid>
                <a:gridCol w="2852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868">
                  <a:extLst>
                    <a:ext uri="{9D8B030D-6E8A-4147-A177-3AD203B41FA5}">
                      <a16:colId xmlns:a16="http://schemas.microsoft.com/office/drawing/2014/main" val="1677945786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Continue 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 représente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1028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CC598AD-ADA0-475C-A9AE-A54602BAFF0C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45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… Le Conseil …</a:t>
            </a:r>
          </a:p>
        </p:txBody>
      </p:sp>
      <p:graphicFrame>
        <p:nvGraphicFramePr>
          <p:cNvPr id="50278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05948108"/>
              </p:ext>
            </p:extLst>
          </p:nvPr>
        </p:nvGraphicFramePr>
        <p:xfrm>
          <a:off x="1828800" y="1828801"/>
          <a:ext cx="8534400" cy="403512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Jean</a:t>
                      </a: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Brémond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Jacques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Hurtrez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Bruno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Demachy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kumimoji="0" lang="fr-FR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Lucie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Chafiol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Laurent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Journo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Nourigat</a:t>
                      </a:r>
                      <a:endParaRPr kumimoji="0" lang="fr-FR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Carole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Chaumet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Michel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Sauvé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François</a:t>
                      </a: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Peterlongo</a:t>
                      </a:r>
                      <a:endParaRPr kumimoji="0" lang="fr-FR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 </a:t>
                      </a:r>
                      <a:r>
                        <a:rPr kumimoji="0" lang="fr-FR" sz="24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Cichon</a:t>
                      </a:r>
                      <a:endParaRPr kumimoji="0" lang="fr-FR" sz="1800" b="0" i="0" u="none" strike="noStrike" kern="1200" cap="none" spc="-1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Jean-Yves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Le Chartier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Christine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Potier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Gérard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Dalle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Henry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Lemarchal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10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Rémy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Provost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 </a:t>
                      </a:r>
                      <a:r>
                        <a:rPr kumimoji="0" lang="fr-FR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Danton</a:t>
                      </a: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Lombard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François</a:t>
                      </a:r>
                      <a:r>
                        <a:rPr kumimoji="0" lang="fr-FR" sz="2400" b="0" i="0" u="none" strike="noStrike" cap="none" spc="-2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 Van </a:t>
                      </a:r>
                      <a:r>
                        <a:rPr kumimoji="0" lang="fr-FR" sz="2400" b="0" i="0" u="none" strike="noStrike" cap="none" spc="-200" normalizeH="0" baseline="0" dirty="0" err="1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</a:rPr>
                        <a:t>Renterghem</a:t>
                      </a:r>
                      <a:endParaRPr kumimoji="0" lang="fr-FR" sz="2400" b="0" i="0" u="none" strike="noStrike" cap="none" spc="-200" normalizeH="0" baseline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Jean-Pierre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Hippert</a:t>
                      </a:r>
                      <a:endParaRPr kumimoji="0" lang="fr-FR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Philippe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Martineau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-100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Jean-Louis</a:t>
                      </a:r>
                      <a:r>
                        <a:rPr kumimoji="0" lang="fr-F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Vieillemard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Group 3">
            <a:extLst>
              <a:ext uri="{FF2B5EF4-FFF2-40B4-BE49-F238E27FC236}">
                <a16:creationId xmlns:a16="http://schemas.microsoft.com/office/drawing/2014/main" id="{B00943E5-3DE4-4D49-BD1E-69CC0C01021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28800" y="6113725"/>
          <a:ext cx="2844800" cy="576000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 termine</a:t>
                      </a:r>
                      <a:endParaRPr kumimoji="0" lang="fr-FR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48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3">
            <a:extLst>
              <a:ext uri="{FF2B5EF4-FFF2-40B4-BE49-F238E27FC236}">
                <a16:creationId xmlns:a16="http://schemas.microsoft.com/office/drawing/2014/main" id="{6FDD4777-CA15-4080-9FBB-375EA71E11B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28800" y="6113725"/>
          <a:ext cx="8534400" cy="576000"/>
        </p:xfrm>
        <a:graphic>
          <a:graphicData uri="http://schemas.openxmlformats.org/drawingml/2006/table">
            <a:tbl>
              <a:tblPr/>
              <a:tblGrid>
                <a:gridCol w="2852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868">
                  <a:extLst>
                    <a:ext uri="{9D8B030D-6E8A-4147-A177-3AD203B41FA5}">
                      <a16:colId xmlns:a16="http://schemas.microsoft.com/office/drawing/2014/main" val="1677945786"/>
                    </a:ext>
                  </a:extLst>
                </a:gridCol>
                <a:gridCol w="2838275">
                  <a:extLst>
                    <a:ext uri="{9D8B030D-6E8A-4147-A177-3AD203B41FA5}">
                      <a16:colId xmlns:a16="http://schemas.microsoft.com/office/drawing/2014/main" val="987840294"/>
                    </a:ext>
                  </a:extLst>
                </a:gridCol>
              </a:tblGrid>
              <a:tr h="57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SzPct val="80000"/>
                        <a:defRPr sz="28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68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48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Continue 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 représente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Nouveau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7219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1617E74-3693-4FC4-8A4B-069F7E4CD2AE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46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/>
              <a:t>Remerciements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04292" y="1402199"/>
            <a:ext cx="10566724" cy="52292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fr-FR" altLang="fr-FR" sz="3600" dirty="0">
                <a:solidFill>
                  <a:srgbClr val="000048"/>
                </a:solidFill>
              </a:rPr>
              <a:t>À tous ceux qui :</a:t>
            </a:r>
          </a:p>
          <a:p>
            <a:pPr marL="622300" indent="0" eaLnBrk="1" hangingPunct="1">
              <a:lnSpc>
                <a:spcPct val="90000"/>
              </a:lnSpc>
              <a:spcBef>
                <a:spcPts val="0"/>
              </a:spcBef>
            </a:pPr>
            <a:r>
              <a:rPr lang="fr-FR" altLang="fr-FR" sz="2800" dirty="0">
                <a:solidFill>
                  <a:srgbClr val="000048"/>
                </a:solidFill>
              </a:rPr>
              <a:t> Imaginent et animent les stages</a:t>
            </a:r>
          </a:p>
          <a:p>
            <a:pPr marL="622300" indent="0" eaLnBrk="1" hangingPunct="1">
              <a:lnSpc>
                <a:spcPct val="90000"/>
              </a:lnSpc>
              <a:spcBef>
                <a:spcPts val="0"/>
              </a:spcBef>
            </a:pPr>
            <a:r>
              <a:rPr lang="fr-FR" altLang="fr-FR" sz="2800" dirty="0">
                <a:solidFill>
                  <a:srgbClr val="000048"/>
                </a:solidFill>
              </a:rPr>
              <a:t> Entretiennent l’atelier</a:t>
            </a:r>
          </a:p>
          <a:p>
            <a:pPr marL="622300" indent="0" eaLnBrk="1" hangingPunct="1">
              <a:lnSpc>
                <a:spcPct val="90000"/>
              </a:lnSpc>
              <a:spcBef>
                <a:spcPts val="0"/>
              </a:spcBef>
            </a:pPr>
            <a:r>
              <a:rPr lang="fr-FR" altLang="fr-FR" sz="2800" dirty="0">
                <a:solidFill>
                  <a:srgbClr val="000048"/>
                </a:solidFill>
              </a:rPr>
              <a:t> Imaginent et gèrent les achats groupés</a:t>
            </a:r>
          </a:p>
          <a:p>
            <a:pPr marL="622300" indent="0" eaLnBrk="1" hangingPunct="1">
              <a:lnSpc>
                <a:spcPct val="90000"/>
              </a:lnSpc>
              <a:spcBef>
                <a:spcPts val="0"/>
              </a:spcBef>
            </a:pPr>
            <a:r>
              <a:rPr lang="fr-FR" altLang="fr-FR" sz="2800" dirty="0">
                <a:solidFill>
                  <a:srgbClr val="000048"/>
                </a:solidFill>
              </a:rPr>
              <a:t> Font fonctionner et évoluer le site Internet</a:t>
            </a:r>
          </a:p>
          <a:p>
            <a:pPr marL="622300" indent="0" eaLnBrk="1" hangingPunct="1">
              <a:lnSpc>
                <a:spcPct val="90000"/>
              </a:lnSpc>
              <a:spcBef>
                <a:spcPts val="0"/>
              </a:spcBef>
            </a:pPr>
            <a:r>
              <a:rPr lang="fr-FR" altLang="fr-FR" sz="2800" dirty="0">
                <a:solidFill>
                  <a:srgbClr val="000048"/>
                </a:solidFill>
              </a:rPr>
              <a:t> Participent au Conseil</a:t>
            </a:r>
          </a:p>
          <a:p>
            <a:pPr marL="622300" indent="0" eaLnBrk="1" hangingPunct="1">
              <a:lnSpc>
                <a:spcPct val="90000"/>
              </a:lnSpc>
              <a:spcBef>
                <a:spcPts val="0"/>
              </a:spcBef>
            </a:pPr>
            <a:r>
              <a:rPr lang="fr-FR" altLang="fr-FR" sz="2800" dirty="0">
                <a:solidFill>
                  <a:srgbClr val="000048"/>
                </a:solidFill>
              </a:rPr>
              <a:t> Assurent le « Back Office » </a:t>
            </a:r>
            <a:r>
              <a:rPr lang="fr-FR" altLang="fr-FR" sz="2000" dirty="0">
                <a:solidFill>
                  <a:srgbClr val="000048"/>
                </a:solidFill>
              </a:rPr>
              <a:t>(ceux qui travaillent dans la coulisse …)</a:t>
            </a:r>
            <a:endParaRPr lang="fr-FR" altLang="fr-FR" sz="2800" dirty="0">
              <a:solidFill>
                <a:srgbClr val="000048"/>
              </a:solidFill>
            </a:endParaRPr>
          </a:p>
          <a:p>
            <a:pPr marL="622300" indent="0" eaLnBrk="1" hangingPunct="1">
              <a:lnSpc>
                <a:spcPct val="90000"/>
              </a:lnSpc>
              <a:spcBef>
                <a:spcPts val="0"/>
              </a:spcBef>
            </a:pPr>
            <a:r>
              <a:rPr lang="fr-FR" altLang="fr-FR" sz="2800" dirty="0">
                <a:solidFill>
                  <a:srgbClr val="000048"/>
                </a:solidFill>
              </a:rPr>
              <a:t> … et à tous les autres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fr-FR" altLang="fr-FR" sz="2800" dirty="0">
                <a:solidFill>
                  <a:srgbClr val="000048"/>
                </a:solidFill>
              </a:rPr>
              <a:t>Leur implication mérite des remerciements et un respect de tous, ils sont bénévoles et ne doivent en aucun cas être considérés comme des employés de société commerciale …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fr-FR" altLang="fr-FR" sz="2800" dirty="0">
                <a:solidFill>
                  <a:srgbClr val="000048"/>
                </a:solidFill>
              </a:rPr>
              <a:t>Si vous n’êtes pas satisfait … dites le ! 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fr-FR" altLang="fr-FR" sz="2800" dirty="0">
                <a:solidFill>
                  <a:srgbClr val="000048"/>
                </a:solidFill>
              </a:rPr>
              <a:t>Ou, plus efficace, rejoignez le cercle des ‘Animateurs’ !!</a:t>
            </a:r>
          </a:p>
          <a:p>
            <a:pPr marL="0" indent="0" eaLnBrk="1" hangingPunct="1">
              <a:lnSpc>
                <a:spcPct val="90000"/>
              </a:lnSpc>
            </a:pPr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248469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2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2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2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2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2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2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2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2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0" grpId="0" autoUpdateAnimBg="0"/>
      <p:bldP spid="452611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E494CD8-B7BF-47D0-A7D2-4CB95696CC97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47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2018 … 2019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989888" cy="4114800"/>
          </a:xfrm>
        </p:spPr>
        <p:txBody>
          <a:bodyPr/>
          <a:lstStyle/>
          <a:p>
            <a:pPr eaLnBrk="1" hangingPunct="1"/>
            <a:r>
              <a:rPr lang="fr-FR" altLang="fr-FR" sz="3600" dirty="0">
                <a:solidFill>
                  <a:srgbClr val="000048"/>
                </a:solidFill>
              </a:rPr>
              <a:t>Vos idées, vos questions …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Ce qui vous a semblé bien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Ce que vous auriez souhaité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Ce que vous voudriez pour 2019</a:t>
            </a:r>
          </a:p>
          <a:p>
            <a:pPr lvl="1" eaLnBrk="1" hangingPunct="1"/>
            <a:r>
              <a:rPr lang="fr-FR" altLang="fr-FR" dirty="0">
                <a:solidFill>
                  <a:srgbClr val="000048"/>
                </a:solidFill>
              </a:rPr>
              <a:t>Ce que vous pouvez faire en 2019</a:t>
            </a:r>
          </a:p>
          <a:p>
            <a:pPr eaLnBrk="1" hangingPunct="1">
              <a:buFontTx/>
              <a:buNone/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5006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  <p:bldP spid="62467" grpId="0" build="p" bldLvl="3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2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8FF1A32-F22A-4167-A531-D1171C80DEEE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48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/>
              <a:t>Vote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8934" y="1981200"/>
            <a:ext cx="9228666" cy="4114800"/>
          </a:xfrm>
        </p:spPr>
        <p:txBody>
          <a:bodyPr/>
          <a:lstStyle/>
          <a:p>
            <a:pPr eaLnBrk="1" hangingPunct="1"/>
            <a:r>
              <a:rPr lang="fr-FR" altLang="fr-FR" sz="3600" dirty="0"/>
              <a:t>Approbation</a:t>
            </a:r>
          </a:p>
          <a:p>
            <a:pPr lvl="1" eaLnBrk="1" hangingPunct="1"/>
            <a:r>
              <a:rPr lang="fr-FR" altLang="fr-FR" dirty="0"/>
              <a:t>Du Rapport Moral</a:t>
            </a:r>
          </a:p>
          <a:p>
            <a:pPr lvl="1" eaLnBrk="1" hangingPunct="1"/>
            <a:r>
              <a:rPr lang="fr-FR" altLang="fr-FR" dirty="0"/>
              <a:t>Du Rapport Financier</a:t>
            </a:r>
          </a:p>
          <a:p>
            <a:pPr eaLnBrk="1" hangingPunct="1"/>
            <a:r>
              <a:rPr lang="fr-FR" altLang="fr-FR" sz="3600" dirty="0"/>
              <a:t>Élection des membres du Conseil</a:t>
            </a:r>
          </a:p>
          <a:p>
            <a:pPr lvl="1" eaLnBrk="1" hangingPunct="1"/>
            <a:r>
              <a:rPr lang="fr-FR" altLang="fr-FR" dirty="0"/>
              <a:t>… à vos bulletins !</a:t>
            </a:r>
          </a:p>
        </p:txBody>
      </p:sp>
    </p:spTree>
    <p:extLst>
      <p:ext uri="{BB962C8B-B14F-4D97-AF65-F5344CB8AC3E}">
        <p14:creationId xmlns:p14="http://schemas.microsoft.com/office/powerpoint/2010/main" val="428913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70FCF4B-7D55-47BB-941B-92621BA065E8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6282" y="1484314"/>
            <a:ext cx="9650521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Bulletin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400" dirty="0">
                <a:solidFill>
                  <a:srgbClr val="000048"/>
                </a:solidFill>
              </a:rPr>
              <a:t>Des difficultés pour le finaliser (toujours)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400" dirty="0">
                <a:solidFill>
                  <a:srgbClr val="000048"/>
                </a:solidFill>
              </a:rPr>
              <a:t>Notamment pour obtenir les textes !!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</a:pPr>
            <a:r>
              <a:rPr lang="fr-FR" altLang="fr-FR" dirty="0">
                <a:solidFill>
                  <a:srgbClr val="000048"/>
                </a:solidFill>
              </a:rPr>
              <a:t>Lettre de liaison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400" dirty="0">
                <a:solidFill>
                  <a:srgbClr val="000048"/>
                </a:solidFill>
              </a:rPr>
              <a:t>Merci à Jean Brémond !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Sécurité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400" dirty="0">
                <a:solidFill>
                  <a:srgbClr val="000048"/>
                </a:solidFill>
              </a:rPr>
              <a:t>Projection de films dans les réunions trimestrielles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sz="2800" dirty="0">
                <a:solidFill>
                  <a:srgbClr val="000048"/>
                </a:solidFill>
              </a:rPr>
              <a:t>Groupe de travail ‘nouveaux projets’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2400" dirty="0">
                <a:solidFill>
                  <a:srgbClr val="000048"/>
                </a:solidFill>
              </a:rPr>
              <a:t>Projet ruches</a:t>
            </a:r>
          </a:p>
          <a:p>
            <a:pPr lvl="1" eaLnBrk="1" hangingPunct="1">
              <a:lnSpc>
                <a:spcPct val="80000"/>
              </a:lnSpc>
            </a:pPr>
            <a:endParaRPr lang="fr-FR" altLang="fr-FR" sz="1600" dirty="0">
              <a:solidFill>
                <a:srgbClr val="FD3D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altLang="fr-FR" sz="2000" dirty="0"/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2018 …     </a:t>
            </a:r>
          </a:p>
        </p:txBody>
      </p:sp>
    </p:spTree>
    <p:extLst>
      <p:ext uri="{BB962C8B-B14F-4D97-AF65-F5344CB8AC3E}">
        <p14:creationId xmlns:p14="http://schemas.microsoft.com/office/powerpoint/2010/main" val="338147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build="p" bldLvl="3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3DBC348-2434-436F-BC03-0BE30B6B2AFA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375" y="1427669"/>
            <a:ext cx="11102273" cy="524825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3600" dirty="0">
                <a:solidFill>
                  <a:srgbClr val="000048"/>
                </a:solidFill>
              </a:rPr>
              <a:t>Manifestations extérieures</a:t>
            </a:r>
          </a:p>
          <a:p>
            <a:pPr lvl="1" eaLnBrk="1" hangingPunct="1">
              <a:spcBef>
                <a:spcPts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Journées Portes ouvertes FTFI : présence réduite</a:t>
            </a:r>
          </a:p>
          <a:p>
            <a:pPr lvl="1" eaLnBrk="1" hangingPunct="1">
              <a:spcBef>
                <a:spcPts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Journée des Associations à EVRY</a:t>
            </a:r>
          </a:p>
          <a:p>
            <a:pPr lvl="1" eaLnBrk="1" hangingPunct="1">
              <a:spcBef>
                <a:spcPts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Journées du patrimoine au château de Mesnil-Voisin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sz="3600" dirty="0">
                <a:solidFill>
                  <a:srgbClr val="000048"/>
                </a:solidFill>
              </a:rPr>
              <a:t>Sorties</a:t>
            </a:r>
            <a:endParaRPr lang="fr-FR" altLang="fr-FR" dirty="0">
              <a:solidFill>
                <a:srgbClr val="000048"/>
              </a:solidFill>
            </a:endParaRPr>
          </a:p>
          <a:p>
            <a:pPr lvl="1" eaLnBrk="1" hangingPunct="1">
              <a:spcBef>
                <a:spcPts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Scierie TAVIOT</a:t>
            </a:r>
          </a:p>
          <a:p>
            <a:pPr lvl="1" eaLnBrk="1" hangingPunct="1">
              <a:spcBef>
                <a:spcPts val="0"/>
              </a:spcBef>
            </a:pPr>
            <a:r>
              <a:rPr lang="fr-FR" altLang="fr-FR" dirty="0">
                <a:solidFill>
                  <a:srgbClr val="000048"/>
                </a:solidFill>
              </a:rPr>
              <a:t>Ateliers Saint Jacques (journée des métiers d’art)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Musée de l’outil à TROYES : annulée faute de participants …</a:t>
            </a:r>
            <a:endParaRPr lang="fr-FR" altLang="fr-FR" sz="1800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fr-FR" altLang="fr-FR" sz="1600" dirty="0">
              <a:solidFill>
                <a:srgbClr val="FD3D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altLang="fr-FR" sz="2000" dirty="0"/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874713"/>
          </a:xfrm>
          <a:noFill/>
        </p:spPr>
        <p:txBody>
          <a:bodyPr/>
          <a:lstStyle/>
          <a:p>
            <a:pPr eaLnBrk="1" hangingPunct="1"/>
            <a:r>
              <a:rPr lang="fr-FR" altLang="fr-FR" dirty="0"/>
              <a:t>… Activités de 2018 …     </a:t>
            </a:r>
          </a:p>
        </p:txBody>
      </p:sp>
    </p:spTree>
    <p:extLst>
      <p:ext uri="{BB962C8B-B14F-4D97-AF65-F5344CB8AC3E}">
        <p14:creationId xmlns:p14="http://schemas.microsoft.com/office/powerpoint/2010/main" val="66867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build="p" bldLvl="3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21C6E1A-CA0F-4A4C-9BCC-6751034DFC86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8213" y="620714"/>
            <a:ext cx="7772400" cy="803275"/>
          </a:xfrm>
        </p:spPr>
        <p:txBody>
          <a:bodyPr/>
          <a:lstStyle/>
          <a:p>
            <a:pPr eaLnBrk="1" hangingPunct="1"/>
            <a:r>
              <a:rPr lang="fr-FR" altLang="fr-FR" dirty="0"/>
              <a:t>… Activités de 2018  …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0268" y="1604689"/>
            <a:ext cx="10760748" cy="489677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sz="3600" dirty="0">
                <a:solidFill>
                  <a:srgbClr val="000048"/>
                </a:solidFill>
              </a:rPr>
              <a:t>Site Internet …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Facteur de développement indispensable pour l’association</a:t>
            </a:r>
            <a:endParaRPr lang="fr-FR" altLang="fr-FR" sz="2400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Refonte : elle est lancée !</a:t>
            </a:r>
          </a:p>
          <a:p>
            <a:pPr lvl="2" eaLnBrk="1" hangingPunct="1">
              <a:lnSpc>
                <a:spcPct val="90000"/>
              </a:lnSpc>
            </a:pPr>
            <a:r>
              <a:rPr lang="fr-FR" dirty="0">
                <a:solidFill>
                  <a:srgbClr val="000048"/>
                </a:solidFill>
              </a:rPr>
              <a:t>Carole Chaumet, Frédéric </a:t>
            </a:r>
            <a:r>
              <a:rPr lang="fr-FR" dirty="0" err="1">
                <a:solidFill>
                  <a:srgbClr val="000048"/>
                </a:solidFill>
              </a:rPr>
              <a:t>Dhordain</a:t>
            </a:r>
            <a:r>
              <a:rPr lang="fr-FR" dirty="0">
                <a:solidFill>
                  <a:srgbClr val="000048"/>
                </a:solidFill>
              </a:rPr>
              <a:t>, Nicolas </a:t>
            </a:r>
            <a:r>
              <a:rPr lang="fr-FR" dirty="0" err="1">
                <a:solidFill>
                  <a:srgbClr val="000048"/>
                </a:solidFill>
              </a:rPr>
              <a:t>Dionnet</a:t>
            </a:r>
            <a:r>
              <a:rPr lang="fr-FR" dirty="0">
                <a:solidFill>
                  <a:srgbClr val="000048"/>
                </a:solidFill>
              </a:rPr>
              <a:t>,  Gérard Nourigat, François Van </a:t>
            </a:r>
            <a:r>
              <a:rPr lang="fr-FR" dirty="0" err="1">
                <a:solidFill>
                  <a:srgbClr val="000048"/>
                </a:solidFill>
              </a:rPr>
              <a:t>Renterghem</a:t>
            </a:r>
            <a:endParaRPr lang="fr-FR" dirty="0">
              <a:solidFill>
                <a:srgbClr val="000048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fr-FR" dirty="0">
                <a:solidFill>
                  <a:srgbClr val="000048"/>
                </a:solidFill>
              </a:rPr>
              <a:t>Recherche d’un graphiste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Groupe </a:t>
            </a:r>
            <a:r>
              <a:rPr lang="fr-FR" altLang="fr-FR" dirty="0" err="1">
                <a:solidFill>
                  <a:srgbClr val="000048"/>
                </a:solidFill>
              </a:rPr>
              <a:t>FaceBook</a:t>
            </a:r>
            <a:r>
              <a:rPr lang="fr-FR" altLang="fr-FR" dirty="0">
                <a:solidFill>
                  <a:srgbClr val="000048"/>
                </a:solidFill>
              </a:rPr>
              <a:t> privé fermé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Expérimental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Les Passionnés du Bois d’Ile de France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>
                <a:solidFill>
                  <a:srgbClr val="000048"/>
                </a:solidFill>
              </a:rPr>
              <a:t>Recherche des modérateurs</a:t>
            </a:r>
          </a:p>
          <a:p>
            <a:pPr lvl="1" eaLnBrk="1" hangingPunct="1">
              <a:lnSpc>
                <a:spcPct val="90000"/>
              </a:lnSpc>
            </a:pPr>
            <a:endParaRPr lang="fr-FR" altLang="fr-FR" dirty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FR" altLang="fr-FR" sz="2400" dirty="0"/>
          </a:p>
          <a:p>
            <a:pPr eaLnBrk="1" hangingPunct="1">
              <a:lnSpc>
                <a:spcPct val="90000"/>
              </a:lnSpc>
            </a:pPr>
            <a:endParaRPr lang="fr-FR" altLang="fr-FR" sz="2400" dirty="0"/>
          </a:p>
          <a:p>
            <a:pPr lvl="1" eaLnBrk="1" hangingPunct="1">
              <a:lnSpc>
                <a:spcPct val="90000"/>
              </a:lnSpc>
            </a:pPr>
            <a:endParaRPr lang="fr-FR" altLang="fr-FR" sz="2000" dirty="0"/>
          </a:p>
          <a:p>
            <a:pPr eaLnBrk="1" hangingPunct="1">
              <a:lnSpc>
                <a:spcPct val="90000"/>
              </a:lnSpc>
            </a:pPr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356402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bldLvl="5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8B5A461-3941-4AE7-84BB-DD1E4AF76E2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3" y="620713"/>
            <a:ext cx="7340600" cy="874712"/>
          </a:xfrm>
        </p:spPr>
        <p:txBody>
          <a:bodyPr/>
          <a:lstStyle/>
          <a:p>
            <a:pPr eaLnBrk="1" hangingPunct="1"/>
            <a:r>
              <a:rPr lang="fr-FR" altLang="fr-FR" dirty="0"/>
              <a:t>… Activités de 2018  …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341438"/>
            <a:ext cx="11324167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Atelier …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Il faut gérer l’affluence :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Maximum 6 personnes, animateur compris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b="1" dirty="0">
                <a:solidFill>
                  <a:srgbClr val="000048"/>
                </a:solidFill>
              </a:rPr>
              <a:t>IL FAUT prévenir de sa venue en contactant l’animateur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IL FAUT être adhérent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IL FAUT avoir signé la charte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IL FAUT s’inscrire sur le livre de bord et signaler tout incident ou anomalie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IL FAUT participer aux tâches d’entretien (ménage, copeaux, etc.)</a:t>
            </a:r>
          </a:p>
          <a:p>
            <a:pPr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IL NE FAUT PAS abuser des consommables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L’animateur évalue la compétence des participants :</a:t>
            </a:r>
            <a:br>
              <a:rPr lang="fr-FR" dirty="0">
                <a:solidFill>
                  <a:srgbClr val="000048"/>
                </a:solidFill>
              </a:rPr>
            </a:br>
            <a:r>
              <a:rPr lang="fr-FR" dirty="0">
                <a:solidFill>
                  <a:srgbClr val="000048"/>
                </a:solidFill>
              </a:rPr>
              <a:t>le cas échéant, ils doivent suivre des stages …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Un Vice-Président responsable de chaque atelier</a:t>
            </a:r>
          </a:p>
          <a:p>
            <a:pPr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Formation des animateurs à la maintenance courante</a:t>
            </a:r>
          </a:p>
        </p:txBody>
      </p:sp>
    </p:spTree>
    <p:extLst>
      <p:ext uri="{BB962C8B-B14F-4D97-AF65-F5344CB8AC3E}">
        <p14:creationId xmlns:p14="http://schemas.microsoft.com/office/powerpoint/2010/main" val="173599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 bldLvl="4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rgbClr val="000068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rgbClr val="000068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rgbClr val="000068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8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8B5A461-3941-4AE7-84BB-DD1E4AF76E22}" type="slidenum">
              <a:rPr lang="fr-FR" altLang="fr-FR" sz="1400">
                <a:solidFill>
                  <a:srgbClr val="404176"/>
                </a:solidFill>
                <a:latin typeface="Arial Narrow" panose="020B0506020202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fr-FR" altLang="fr-FR" sz="1400">
              <a:solidFill>
                <a:srgbClr val="404176"/>
              </a:solidFill>
              <a:latin typeface="Arial Narrow" panose="020B050602020203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3" y="620713"/>
            <a:ext cx="7340600" cy="874712"/>
          </a:xfrm>
        </p:spPr>
        <p:txBody>
          <a:bodyPr/>
          <a:lstStyle/>
          <a:p>
            <a:pPr eaLnBrk="1" hangingPunct="1"/>
            <a:r>
              <a:rPr lang="fr-FR" altLang="fr-FR" dirty="0"/>
              <a:t>… Activités de 2018  …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2438" y="1341438"/>
            <a:ext cx="7550937" cy="2907539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sz="3600" dirty="0">
                <a:solidFill>
                  <a:srgbClr val="000048"/>
                </a:solidFill>
              </a:rPr>
              <a:t>Atelier …</a:t>
            </a:r>
          </a:p>
          <a:p>
            <a:pPr marL="449263" lvl="1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Evry</a:t>
            </a:r>
          </a:p>
          <a:p>
            <a:pPr marL="898525"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Fréquentation</a:t>
            </a:r>
          </a:p>
          <a:p>
            <a:pPr marL="12541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Régulière et très importante</a:t>
            </a:r>
          </a:p>
          <a:p>
            <a:pPr marL="12541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Une douzaine de ‘réguliers’ + 30 ‘intermittents’</a:t>
            </a:r>
          </a:p>
          <a:p>
            <a:pPr marL="12541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Beaucoup s’investissent dans le bon fonctionnement </a:t>
            </a:r>
          </a:p>
          <a:p>
            <a:pPr marL="12541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Limitée par les stages … (70j stage et 16j préparation)</a:t>
            </a:r>
          </a:p>
          <a:p>
            <a:pPr marL="12541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Consulter l’Agenda Google du site qui est à jour</a:t>
            </a: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4257950770"/>
              </p:ext>
            </p:extLst>
          </p:nvPr>
        </p:nvGraphicFramePr>
        <p:xfrm>
          <a:off x="7771957" y="1615275"/>
          <a:ext cx="4134817" cy="209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5665" y="5334899"/>
            <a:ext cx="7654746" cy="1782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3"/>
              </a:buBlip>
              <a:defRPr sz="32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8525"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Stockage des bois et des ouvrages</a:t>
            </a:r>
          </a:p>
          <a:p>
            <a:pPr marL="12541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Toujours problématique</a:t>
            </a:r>
          </a:p>
          <a:p>
            <a:pPr marL="12541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Il faudrait trouver un local à proximité …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1D271A6-DEB3-4E87-A19E-5CEA00CC1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48977"/>
            <a:ext cx="5952067" cy="1782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3"/>
              </a:buBlip>
              <a:defRPr sz="32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Bâtiment</a:t>
            </a:r>
          </a:p>
          <a:p>
            <a:pPr marL="53657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Visite des élus : Pascal </a:t>
            </a:r>
            <a:r>
              <a:rPr lang="fr-FR" dirty="0" err="1">
                <a:solidFill>
                  <a:srgbClr val="000048"/>
                </a:solidFill>
              </a:rPr>
              <a:t>Chatagnon</a:t>
            </a:r>
            <a:r>
              <a:rPr lang="fr-FR" dirty="0">
                <a:solidFill>
                  <a:srgbClr val="000048"/>
                </a:solidFill>
              </a:rPr>
              <a:t> et Jean-Claude Guyardeau : ils nous ont rassuré quant au devenir du bâtiment</a:t>
            </a:r>
          </a:p>
          <a:p>
            <a:pPr marL="53657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Problèmes récurrents : fuites, alarme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2B64E6A-C6CA-4E0C-85E1-86FA9BF73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38" y="4263470"/>
            <a:ext cx="5550687" cy="107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3"/>
              </a:buBlip>
              <a:defRPr sz="32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006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8525" lvl="2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Equipement</a:t>
            </a:r>
          </a:p>
          <a:p>
            <a:pPr marL="12541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Fraiseuse et son outillage</a:t>
            </a:r>
          </a:p>
          <a:p>
            <a:pPr marL="1254125" lvl="3" eaLnBrk="1" hangingPunct="1">
              <a:lnSpc>
                <a:spcPct val="80000"/>
              </a:lnSpc>
              <a:tabLst>
                <a:tab pos="3048000" algn="l"/>
              </a:tabLst>
              <a:defRPr/>
            </a:pPr>
            <a:r>
              <a:rPr lang="fr-FR" dirty="0">
                <a:solidFill>
                  <a:srgbClr val="000048"/>
                </a:solidFill>
              </a:rPr>
              <a:t>Pantographe réalisé à l’atelier</a:t>
            </a:r>
          </a:p>
        </p:txBody>
      </p:sp>
    </p:spTree>
    <p:extLst>
      <p:ext uri="{BB962C8B-B14F-4D97-AF65-F5344CB8AC3E}">
        <p14:creationId xmlns:p14="http://schemas.microsoft.com/office/powerpoint/2010/main" val="205715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 bldLvl="4" advAuto="0"/>
      <p:bldGraphic spid="5" grpId="0">
        <p:bldAsOne/>
      </p:bldGraphic>
      <p:bldP spid="6" grpId="0" build="p" bldLvl="4"/>
      <p:bldP spid="7" grpId="0" build="p" bldLvl="4"/>
      <p:bldP spid="9" grpId="0" build="p" bldLvl="4"/>
    </p:bldLst>
  </p:timing>
</p:sld>
</file>

<file path=ppt/theme/theme1.xml><?xml version="1.0" encoding="utf-8"?>
<a:theme xmlns:a="http://schemas.openxmlformats.org/drawingml/2006/main" name="Post-moderne">
  <a:themeElements>
    <a:clrScheme name="Post-moderne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-moder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ost-moderne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ost-moderne">
  <a:themeElements>
    <a:clrScheme name="Post-moderne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-moder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ost-moderne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Post-moderne">
  <a:themeElements>
    <a:clrScheme name="Post-moderne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-moder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ost-moderne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Post-moderne">
  <a:themeElements>
    <a:clrScheme name="Post-moderne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-moder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ost-moderne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-moderne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7293</TotalTime>
  <Words>2669</Words>
  <Application>Microsoft Office PowerPoint</Application>
  <PresentationFormat>Grand écran</PresentationFormat>
  <Paragraphs>763</Paragraphs>
  <Slides>48</Slides>
  <Notes>45</Notes>
  <HiddenSlides>0</HiddenSlides>
  <MMClips>0</MMClips>
  <ScaleCrop>false</ScaleCrop>
  <HeadingPairs>
    <vt:vector size="10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4</vt:i4>
      </vt:variant>
      <vt:variant>
        <vt:lpstr>Liens</vt:lpstr>
      </vt:variant>
      <vt:variant>
        <vt:i4>14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73" baseType="lpstr">
      <vt:lpstr>Arial</vt:lpstr>
      <vt:lpstr>Arial Narrow</vt:lpstr>
      <vt:lpstr>Arial Unicode MS</vt:lpstr>
      <vt:lpstr>Calibri</vt:lpstr>
      <vt:lpstr>Times New Roman</vt:lpstr>
      <vt:lpstr>Wingdings</vt:lpstr>
      <vt:lpstr>Post-moderne</vt:lpstr>
      <vt:lpstr>1_Post-moderne</vt:lpstr>
      <vt:lpstr>2_Post-moderne</vt:lpstr>
      <vt:lpstr>3_Post-moderne</vt:lpstr>
      <vt:lpstr>file:///E:\MesDocs\PdB\Réunions\Réunion%20Janvier%202019\AG\Suivi%20comptable%202018.xlsx!AG!%5bCompte%20d'exploitation%202016%20final.xlsx%5dAG%20Graphique%202</vt:lpstr>
      <vt:lpstr>file:///E:\MesDocs\PdB\Réunions\Réunion%20Janvier%202019\AG\Suivi%20comptable%202018.xlsx!AG!L6C3:L16C8</vt:lpstr>
      <vt:lpstr>file:///E:\MesDocs\PdB\Réunions\Réunion%20Janvier%202019\AG\Suivi%20comptable%202018.xlsx!AG!L20C3:L34C8</vt:lpstr>
      <vt:lpstr>file:///E:\MesDocs\PdB\Réunions\Réunion%20Janvier%202019\AG\Suivi%20comptable%202018.xlsx!AG!%5bCompte%20d'exploitation%202014.xlsm%5dAG%20Graphique%201</vt:lpstr>
      <vt:lpstr>file:///E:\MesDocs\PdB\Réunions\Réunion%20Janvier%202019\AG\Suivi%20comptable%202018.xlsx!AG2!L5C3:L21C8</vt:lpstr>
      <vt:lpstr>file:///E:\MesDocs\PdB\Réunions\Réunion%20Janvier%202019\AG\Suivi%20comptable%202018.xlsx!AG3!L6C4</vt:lpstr>
      <vt:lpstr>file:///E:\MesDocs\PdB\Réunions\Réunion%20Janvier%202019\AG\Suivi%20comptable%202018.xlsx!AG3!L7C4</vt:lpstr>
      <vt:lpstr>file:///E:\MesDocs\PdB\Réunions\Réunion%20Janvier%202019\AG\Suivi%20comptable%202018.xlsx!AG3!L8C4</vt:lpstr>
      <vt:lpstr>file:///E:\MesDocs\PdB\Réunions\Réunion%20Janvier%202019\AG\Suivi%20comptable%202018.xlsx!AG3!L9C4</vt:lpstr>
      <vt:lpstr>file:///E:\MesDocs\PdB\Réunions\Réunion%20Janvier%202019\AG\Suivi%20comptable%202018.xlsx!AG3!L5C4</vt:lpstr>
      <vt:lpstr>file:///E:\MesDocs\PdB\Réunions\Réunion%20Janvier%202019\AG\Suivi%20comptable%202018.xlsx!AG3!L5C6:L11C6</vt:lpstr>
      <vt:lpstr>file:///E:\MesDocs\PdB\Réunions\Réunion%20Janvier%202019\AG\Suivi%20comptable%202018.xlsx!AG3!L5C5:L7C5</vt:lpstr>
      <vt:lpstr>file:///E:\MesDocs\PdB\Réunions\Réunion%20Janvier%202019\AG\Suivi%20comptable%202018.xlsx!AG3!L5C3:L11C4</vt:lpstr>
      <vt:lpstr>file:///E:\MesDocs\PdB\Réunions\Réunion%20Janvier%202019\AG\Prévision%202019.xlsx!Feuil1!passé</vt:lpstr>
      <vt:lpstr>Worksheet</vt:lpstr>
      <vt:lpstr>Passionnés du Bois Assemblée Générale</vt:lpstr>
      <vt:lpstr>Agenda</vt:lpstr>
      <vt:lpstr>Rapport Moral</vt:lpstr>
      <vt:lpstr>       Activités de 2018  …</vt:lpstr>
      <vt:lpstr>… Activités de 2018 …     </vt:lpstr>
      <vt:lpstr>… Activités de 2018 …     </vt:lpstr>
      <vt:lpstr>… Activités de 2018  …</vt:lpstr>
      <vt:lpstr>… Activités de 2018  …</vt:lpstr>
      <vt:lpstr>… Activités de 2018  …</vt:lpstr>
      <vt:lpstr>… Activités de 2018  …</vt:lpstr>
      <vt:lpstr>… Activités de 2018  …</vt:lpstr>
      <vt:lpstr>… Activités de 2018  …</vt:lpstr>
      <vt:lpstr>… Activités de 2018  …</vt:lpstr>
      <vt:lpstr>… Activités de 2018  …</vt:lpstr>
      <vt:lpstr>… Activités de 2018  …</vt:lpstr>
      <vt:lpstr>… Activités de 2018  …</vt:lpstr>
      <vt:lpstr>… Activités de 2018  …</vt:lpstr>
      <vt:lpstr>… Activités de 2018  …</vt:lpstr>
      <vt:lpstr>… Activités de 2018  …</vt:lpstr>
      <vt:lpstr>… Activités de 2018 …</vt:lpstr>
      <vt:lpstr>Présentation PowerPoint</vt:lpstr>
      <vt:lpstr>Adhésions 2004 à 2018</vt:lpstr>
      <vt:lpstr>… Activités de 2018  …</vt:lpstr>
      <vt:lpstr>Rapport financier</vt:lpstr>
      <vt:lpstr>Recettes</vt:lpstr>
      <vt:lpstr>Recettes</vt:lpstr>
      <vt:lpstr>Dépenses</vt:lpstr>
      <vt:lpstr>Dépenses</vt:lpstr>
      <vt:lpstr>Compte d'exploitation</vt:lpstr>
      <vt:lpstr>Compte d'exploitation</vt:lpstr>
      <vt:lpstr>Le Résultat 2018</vt:lpstr>
      <vt:lpstr>Le prévisionnel 2019 …</vt:lpstr>
      <vt:lpstr>… Le prévisionnel 2019 …</vt:lpstr>
      <vt:lpstr>… Projets 2019 …</vt:lpstr>
      <vt:lpstr>… Projets 2019 …</vt:lpstr>
      <vt:lpstr>… Projets 2019 …</vt:lpstr>
      <vt:lpstr>… Projets 2019 …</vt:lpstr>
      <vt:lpstr>… Projets 2019 …</vt:lpstr>
      <vt:lpstr> … Projets 2019</vt:lpstr>
      <vt:lpstr>Le Conseil …</vt:lpstr>
      <vt:lpstr>… Le Conseil …</vt:lpstr>
      <vt:lpstr>… Le Conseil …</vt:lpstr>
      <vt:lpstr>… Le Conseil …</vt:lpstr>
      <vt:lpstr>… Le Conseil …</vt:lpstr>
      <vt:lpstr>… Le Conseil …</vt:lpstr>
      <vt:lpstr>Remerciements</vt:lpstr>
      <vt:lpstr>2018 … 2019</vt:lpstr>
      <vt:lpstr>Vote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GERARD</dc:creator>
  <cp:lastModifiedBy>Gérard Dalle</cp:lastModifiedBy>
  <cp:revision>441</cp:revision>
  <cp:lastPrinted>2016-01-21T08:50:54Z</cp:lastPrinted>
  <dcterms:created xsi:type="dcterms:W3CDTF">2014-12-26T16:52:19Z</dcterms:created>
  <dcterms:modified xsi:type="dcterms:W3CDTF">2019-01-25T10:17:56Z</dcterms:modified>
</cp:coreProperties>
</file>