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0" r:id="rId4"/>
    <p:sldId id="258" r:id="rId5"/>
    <p:sldId id="259" r:id="rId6"/>
    <p:sldId id="260" r:id="rId7"/>
    <p:sldId id="262" r:id="rId8"/>
    <p:sldId id="261" r:id="rId9"/>
    <p:sldId id="263" r:id="rId10"/>
    <p:sldId id="279" r:id="rId11"/>
    <p:sldId id="264" r:id="rId12"/>
  </p:sldIdLst>
  <p:sldSz cx="9144000" cy="6858000" type="screen4x3"/>
  <p:notesSz cx="9637713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0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6691" autoAdjust="0"/>
    <p:restoredTop sz="79201" autoAdjust="0"/>
  </p:normalViewPr>
  <p:slideViewPr>
    <p:cSldViewPr>
      <p:cViewPr>
        <p:scale>
          <a:sx n="40" d="100"/>
          <a:sy n="40" d="100"/>
        </p:scale>
        <p:origin x="-41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50" d="100"/>
          <a:sy n="50" d="100"/>
        </p:scale>
        <p:origin x="-2532" y="-738"/>
      </p:cViewPr>
      <p:guideLst>
        <p:guide orient="horz" pos="2160"/>
        <p:guide pos="30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182488" cy="3426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5455180" y="0"/>
            <a:ext cx="4182488" cy="3426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BDAA837-7EB7-41C0-9E19-CA175510F26C}" type="datetimeFigureOut">
              <a:t>09/01/2019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6515214"/>
            <a:ext cx="4182488" cy="3426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5455180" y="6515214"/>
            <a:ext cx="4182488" cy="3426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8F06EE0-9F39-4CAA-BE42-D4FC89701DF6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02796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46CBCE6-33EC-4179-90B2-E7404CBA7F74}" type="datetimeFigureOut">
              <a:t>09/01/2019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B2F307D-2115-4557-9E13-F7BC3ECB66A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76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659063" y="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0" y="2636912"/>
            <a:ext cx="9499376" cy="4032448"/>
          </a:xfrm>
        </p:spPr>
        <p:txBody>
          <a:bodyPr wrap="square" lIns="90000" tIns="45000" rIns="90000" bIns="45000" anchor="t">
            <a:noAutofit/>
          </a:bodyPr>
          <a:lstStyle/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Présentation Intervenant 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- 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j’ai été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Dans ma vie professionnelle, Facteur instruments anciens à cordes, puis d’instruments à vent.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J’ai</a:t>
            </a:r>
            <a:r>
              <a:rPr lang="fr-FR" sz="2000" b="0" i="0" u="none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ensuite créé une entreprise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de fabrication d’accessoires de violon, « Bois d’Harmonie », à CREST. Elle a été reprise par mes élèves.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Nous utilisons le Buis, un magnifique bois local, dans la Drôme,  mais aussi des Ebènes et des Palissandres.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Pour terminer, je poursuis mes recherche acoustiques sur le violoncelle, et sur les bois durs alternatifs de remplacement.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 </a:t>
            </a:r>
          </a:p>
          <a:p>
            <a:pPr marL="216000" marR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Je vous parle aujourd’hui 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’Ebène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et de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l’évolution de la technologie du bois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.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L’</a:t>
            </a:r>
            <a:r>
              <a:rPr lang="fr-FR" sz="2000" b="1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Ebene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ce bois exotique rare,  est lié à la Musique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depuis des millénaires: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Il sert à fabriquer les instruments à vent, comme les flûtes, clarinettes ou les hautbois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 les cordes, on l’utilise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les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pièces d’usure, touches, cordiers, chevilles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ainsi que pour la protection et la décoration: couvercles, bordures et filets.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Vous voyez ici une vielle à roue baroque, marquetée d’</a:t>
            </a:r>
            <a:r>
              <a:rPr lang="fr-FR" sz="2000" b="0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Ebene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et d’ivoire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lvl="0"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Nous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parlerons ensuite de la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disparition actuelle des ressources,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des bois exotiques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lvl="0"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Enfin quel  Avenir nous attend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la facture instrumentale ?: 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Quels sont les Matériaux de remplacement, et les technologies nouvelles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</a:p>
          <a:p>
            <a:pPr hangingPunct="0"/>
            <a:endParaRPr lang="fr-FR" sz="2000" b="0" i="0" u="none" strike="noStrike" kern="1200" dirty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D’autres matériaux et d’autres technologies apparaissent sur le marché: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lvl="0"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découpe Laser,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les chevalets de violon.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lvl="0"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 L’insémination de champignons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colorés, ce qui va intéresser les tourneurs et les utilisateurs de bois échauffés.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 Ou l’utilisation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d’extractibles de certains bois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: 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Ces molécules  (des </a:t>
            </a:r>
            <a:r>
              <a:rPr lang="fr-FR" sz="2000" b="1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polysucres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) existent naturellement dans certaines essences, comme le </a:t>
            </a:r>
            <a:r>
              <a:rPr lang="fr-FR" sz="2000" b="1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pernambouc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ou le mûrier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Elles ont la capacité de diminuer l’amortissement sonore, et donc d’améliorer les qualités musicales des bois où on les a injectées.</a:t>
            </a:r>
          </a:p>
          <a:p>
            <a:pPr hangingPunct="0"/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 Les moyens d’Analyse non destructifs :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lvl="0"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Dendrochronologie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qui permet de dater les bois anciens, par étude statistique des cernes annuels.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Radiographie, Tomographie, </a:t>
            </a:r>
          </a:p>
          <a:p>
            <a:pPr lvl="0"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Sans parler des moyens d’étude du son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qui demanderaient une autre présentation…:    analyse modale des vibrations,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études acoustiques spectrales (mesures physiques)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Etudes perceptives sonores (audition humaine)……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lvl="0"/>
            <a:endParaRPr lang="fr-FR" sz="1200" b="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lvl="0"/>
            <a:endParaRPr lang="fr-FR" sz="1200" i="1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lvl="0"/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Chevalet violon Despiau Erable découpe Laser</a:t>
            </a:r>
            <a:endParaRPr lang="fr-FR" sz="1200" i="1" dirty="0" smtClean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lvl="0"/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Champignons ; Plat en  Erable tourné; Sara Robinson State Oregon </a:t>
            </a:r>
            <a:r>
              <a:rPr lang="fr-FR" sz="1200" i="1" baseline="0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University</a:t>
            </a: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.</a:t>
            </a:r>
          </a:p>
          <a:p>
            <a:pPr lvl="0"/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Les </a:t>
            </a:r>
            <a:r>
              <a:rPr lang="fr-FR" sz="1200" i="1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extractibles:Obataya</a:t>
            </a:r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, </a:t>
            </a:r>
            <a:r>
              <a:rPr lang="fr-FR" sz="1200" i="1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Minato</a:t>
            </a:r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, Kyoto, 1999</a:t>
            </a:r>
          </a:p>
          <a:p>
            <a:pPr lvl="0"/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Le soudage du bois: Ecole Polytechnique de Lausanne, </a:t>
            </a:r>
            <a:r>
              <a:rPr lang="fr-FR" sz="1200" i="1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Gliniorz</a:t>
            </a:r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, </a:t>
            </a:r>
            <a:r>
              <a:rPr lang="fr-FR" sz="1200" i="1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Pizzi</a:t>
            </a:r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,  2000</a:t>
            </a:r>
            <a:endParaRPr lang="fr-FR" sz="12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la conclusion écologique,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nous laissons à nos enfants une terre dévastée</a:t>
            </a:r>
            <a:r>
              <a:rPr lang="fr-FR" sz="2000" b="0" i="0" u="none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par</a:t>
            </a:r>
            <a:r>
              <a:rPr lang="fr-FR" sz="2000" b="0" i="0" u="none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la surexploitation des forêts naturelles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Avec son corollaire d’extinction d’espèces animales</a:t>
            </a:r>
            <a:r>
              <a:rPr lang="fr-FR" sz="2000" b="0" i="0" u="none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et végétales, </a:t>
            </a:r>
          </a:p>
          <a:p>
            <a:pPr hangingPunct="0"/>
            <a:r>
              <a:rPr lang="fr-FR" sz="2000" b="0" i="0" u="none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perte de la forêt régulatrice du climat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la lutherie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: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On replante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mais on ne sait pas attendre, car la pousse des bois durs est très lente.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Malgré des innovations magnifiques, 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L’industrialisation entraine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des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pertes du savoir « à l’ancienne », 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traitements, et séchage des bois, les vernis.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spécialisation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contribue à la perte </a:t>
            </a:r>
            <a:r>
              <a:rPr lang="fr-FR" sz="2000" b="0" i="0" u="none" strike="noStrike" kern="120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des savoirs :beaucoup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d’ activités ont été déléguées à la sous-traitance,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(je reprends exemple des charnières d’étui de Stradivari….)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Lui qui a fait des violons, harpes, guitares… alors que les métiers d’aujourd’hui se sont sectorisés.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finir,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 nouveau monde est éblouissant de ses nouvelles technologies,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mais trop brillant pour être honnête, car il détruit l’ancien monde !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Si vous souhaitez revoir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cette présentation, trop courte à mon gré, demandez là à l’UPVD.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Je remercie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le laboratoire de la mécanique et de Génie du Bois à Montpellier (Joseph Gril)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Merci également à Anne Houssay du musée de la Musique de Paris.</a:t>
            </a: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Plus d’infos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: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TVvaldeDrome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a réalisé une </a:t>
            </a:r>
            <a:r>
              <a:rPr lang="fr-FR" sz="2000" b="1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video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sur le bois de Buis, et son usage en facture instrumentale.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C’est à chercher sur </a:t>
            </a:r>
            <a:r>
              <a:rPr lang="fr-FR" sz="2000" b="1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YouTube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; ça s’appelle l’homme des buis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.</a:t>
            </a:r>
            <a:endParaRPr lang="fr-FR" sz="2000" b="0" i="0" u="none" strike="noStrike" kern="1200" dirty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hangingPunct="0"/>
            <a:r>
              <a:rPr lang="fr-FR" sz="1200" u="sng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/>
            </a:r>
            <a:br>
              <a:rPr lang="fr-FR" sz="1200" u="sng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Depuis le Renaissance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nous avons conservé un très riche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patrimoine d’instruments de musique européens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dans les musées, chez les collectionneurs, et les musiciens. 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Certains sont en bon état, d’autres sont délabrés, car les instruments s’usent,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et demandent à être entretenus comme des  trésors. 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Ils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sont  contemporains de Mozart, ou de Stradivarius, le grand luthier du XVIIème siècle,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et témoignent de l’Art, de la Culture, ou de l’Histoire  des techniques du passé.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Les instruments les plus ordinaires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ont beaucoup joué, ils se sont usés plus rapidement.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Ils ont donc disparu bien plus vite, que les riches instruments de l’aristocratie, décorés et sculptés de nacre, d’écaille, d’ivoire ou d’ébène.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    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Description des bois sur images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    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Montrer des échantillons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 bois: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couleur, densité, dureté, propriétés acoustiques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lvl="0"/>
            <a:endParaRPr lang="fr-FR" sz="1100" b="1" u="sng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lvl="0"/>
            <a:r>
              <a:rPr lang="fr-FR" sz="1100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/>
            </a:r>
            <a:br>
              <a:rPr lang="fr-FR" sz="1100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Epinette Goujon Paris 1763</a:t>
            </a:r>
            <a:b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Flute a bec </a:t>
            </a:r>
            <a:r>
              <a:rPr lang="fr-FR" sz="1100" i="1" dirty="0" err="1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Stanesby</a:t>
            </a: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</a:t>
            </a:r>
            <a:r>
              <a:rPr lang="fr-FR" sz="1100" i="1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Ebene</a:t>
            </a:r>
            <a:r>
              <a:rPr lang="fr-FR" sz="11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</a:t>
            </a: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Londres 1734</a:t>
            </a:r>
            <a:b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Détail Théorbe, Venise Sellas 1640 </a:t>
            </a:r>
            <a:r>
              <a:rPr lang="fr-FR" sz="1100" i="1" dirty="0" err="1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Ebene</a:t>
            </a: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Ivoire</a:t>
            </a:r>
            <a:b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Bock cornemuse allemande </a:t>
            </a:r>
            <a:r>
              <a:rPr lang="fr-FR" sz="1100" i="1" dirty="0" err="1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XVIIIè</a:t>
            </a: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</a:t>
            </a:r>
            <a:r>
              <a:rPr lang="fr-FR" sz="1100" i="1" dirty="0" err="1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Metropolitan</a:t>
            </a: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New </a:t>
            </a:r>
            <a:r>
              <a:rPr lang="fr-FR" sz="1100" i="1" dirty="0" err="1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york</a:t>
            </a: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/>
            </a:r>
            <a:b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Basse de viole </a:t>
            </a:r>
            <a:r>
              <a:rPr lang="fr-FR" sz="1100" i="1" dirty="0" err="1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Tielke</a:t>
            </a:r>
            <a:r>
              <a:rPr lang="fr-FR" sz="1100" i="1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1701 Bruxelles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Les bois de Lutherie  utilisés en Europe: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Les instruments de Musique sont souvent des boites ou des conduits sonores; 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conçus pour A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mplifier le son  des cordes ou des tuyaux.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Les ressources en bois européens restent stables, mais les bois durs exotiques, Ebène, Palissandres et Pernambouc ont été décimés.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Cette raréfaction met en cause la conservation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et la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restauration des instruments  dans les musées,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Tout comme la fabrication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 neuf pour les luthiers.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Ces essences ont des qualités très différentes: en voici des exemples :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 On utilise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un résineux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léger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comme le sapin pour les tables de résonance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: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Excellent module d’élasticité (donc transmetteur sonore). Mais fragiles: on les renforce avec des barrages intérieurs.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On trouve cette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table  sur :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guitare, harpe, piano ou violon qui mettent l’air en vibration, agissant comme la membrane d’un Haut-parleur.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Les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bois plus durs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et résistants seront utilisés pour l’ossature des caisses, les manches, (Erable, Cormier, cyprès, peuplier…).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Ils peuvent être sculptés, comme une voûte de violon, ou  cintrés comme les bords (ou éclisses) de guitares.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Les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bois très durs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comme l’ébène, le palissandre ou le buis,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serviront eux pour les flûtes ou les clarinettes,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ou bien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 pièces d’usure comme les touches de clavier, les chevilles d’accordage,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ou encore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la décoration de marqueterie et de sculptures.</a:t>
            </a:r>
          </a:p>
          <a:p>
            <a:pPr hangingPunct="0"/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lvl="0"/>
            <a:r>
              <a:rPr lang="fr-FR" sz="12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Guitare:table</a:t>
            </a:r>
            <a:r>
              <a:rPr lang="fr-FR" sz="12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12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épicea</a:t>
            </a:r>
            <a:r>
              <a:rPr lang="fr-FR" sz="12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; couronne</a:t>
            </a:r>
            <a:r>
              <a:rPr lang="fr-FR" sz="1200" b="0" i="1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 éclisses en palissandre, chevalet palissandre, touche ébène, sillets en os, ivoire ou plastique</a:t>
            </a:r>
            <a:endParaRPr lang="fr-FR" sz="1200" b="0" i="1" u="none" strike="noStrike" kern="120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lvl="0"/>
            <a:r>
              <a:rPr lang="fr-FR" sz="12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Couronne d’éclisse de violon: une structure en bois pliés à chaud</a:t>
            </a:r>
          </a:p>
          <a:p>
            <a:pPr lvl="0"/>
            <a:r>
              <a:rPr lang="fr-FR" sz="12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Table et fond </a:t>
            </a:r>
            <a:r>
              <a:rPr lang="fr-FR" sz="1200" b="0" i="1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 sculptés de violon</a:t>
            </a:r>
          </a:p>
          <a:p>
            <a:pPr lvl="0"/>
            <a:r>
              <a:rPr lang="fr-FR" sz="1200" b="0" i="1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Violoncelle: archet </a:t>
            </a:r>
            <a:r>
              <a:rPr lang="fr-FR" sz="1200" b="0" i="1" u="none" strike="noStrike" kern="1200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pernambouc</a:t>
            </a:r>
            <a:r>
              <a:rPr lang="fr-FR" sz="1200" b="0" i="1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 Unicode MS" pitchFamily="2"/>
              </a:rPr>
              <a:t>;  touche ébène, cordier bois compressé</a:t>
            </a:r>
            <a:endParaRPr lang="fr-FR" sz="1200" b="1" i="0" u="sng" strike="noStrike" kern="120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lvl="0"/>
            <a:endParaRPr lang="fr-FR" sz="1200" b="1" i="0" u="sng" strike="noStrike" kern="120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  <a:p>
            <a:pPr lvl="0"/>
            <a:endParaRPr lang="fr-FR" sz="1200" b="1" i="0" u="sng" strike="noStrike" kern="120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 travail artisanal traditionnel:  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image droite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 luthier concevait et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fabriquait tout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exemple des gabarits de charnières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d’étuis de Stradivarius).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Outillage manuel: rabot canif moules trusquin compas 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En même temps que la démocratisation de la pratique musicale, au 19è siècle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La lutherie industrielle s’installe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les instruments de qualité plus ordinaire.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spécialisation des postes de production, la distribution commerciale de masse, ont permis de réduire les coûts,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L’envers du décor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a été une baisse de la qualité des instruments.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Une exploration systématique mondiale de tous les beaux bois utilisables en lutherie se passe à la même époque,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et enfin une 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sur-exploitation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des forets tropicales.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Un tournant s’amorce au 21ème siècle, depuis l’arrivée de la robotique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Non seulement la précision et la qualité du travail ont fait des pas de géants, mais encore on a appris à économiser la matière,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à diminuer les chutes… et à replanter des arbres.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lutherie artisanale de haut de gamme existe toujours,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Elle aussi souffre d’un manque de ces matériaux de haute qualité.</a:t>
            </a:r>
          </a:p>
          <a:p>
            <a:pPr lvl="0"/>
            <a:endParaRPr lang="fr-FR" sz="1200" b="1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hangingPunct="0"/>
            <a:r>
              <a:rPr lang="fr-FR" sz="2000" b="0" i="1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Planche de l’outillage Luthier Encyclopédie Diderot d’Alembert 1755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1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Gabarit charnière étui violon, Stradivarius, </a:t>
            </a:r>
            <a:r>
              <a:rPr lang="fr-FR" sz="2000" b="0" i="1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Sacconi</a:t>
            </a:r>
            <a:r>
              <a:rPr lang="fr-FR" sz="2000" b="0" i="1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(bas droite)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Atelier de Montage LABERTE 1919 à Mirecourt (haut gauche)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Fabrication de cordier de violoncelle par Bois d’Harmonie à CREST: la CN, détail de la fabrication automatisée de cordiers en ébène. (bas gauche)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marL="457200" lvl="0" indent="0" algn="l" hangingPunct="1"/>
            <a:endParaRPr lang="fr-FR" sz="1200" u="sng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marL="457200" lvl="0" indent="0" algn="l" hangingPunct="1"/>
            <a:endParaRPr lang="fr-FR" sz="1200" u="sng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marL="457200" lvl="0" indent="0" algn="l" hangingPunct="1"/>
            <a:endParaRPr lang="fr-FR" sz="1200" u="sng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lvl="0"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ressource forestière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en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Europe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(à gauche, foret d’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épicea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) 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Elle augmente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en raison de la diminution des terres arables, et commence à être mieux gérée: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on plante plus de feuillus diversifiés, et enfin moins de résineux. La forêt française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augmente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chaque année de 3 à 5000 hectares,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Ca représente quand même la surface de plus de 7,000 terrains de foot par an !!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 Malgré tout elle n’est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pas à l’abri des tempêtes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comme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Adrian,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en octobre  dernier, qui a décimé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une foret d’épicéas de résonance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en Italie.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On parle de 10 millions d’arbres abattus.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Il n’en est pas de même avec les forêts tropicales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: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L’exploitation des 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Ebenes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est très ancienne, elle remonte au IVème millénaire dans l’Egypte antique.</a:t>
            </a:r>
          </a:p>
          <a:p>
            <a:pPr lvl="0" hangingPunct="0"/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tombe de Toutankhamon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est en partie meublée avec de l’ébène « du Mozambique », à 7000km de Louxor, C’est peut 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etre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un premier exemple de la déforestation humaine…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commercialisation intensive et le braconnage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des Ebènes, Palissandres, Pernambouc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,(image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bas droite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)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commence au XVIIème siècle en Europe.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En parallèle avec les colonisations, ces bois proviennent du Brésil, de Madagascar, de Ceylan ou du Vietnam.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L’un des 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Ebenes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le plus connu d’Europe était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l’</a:t>
            </a:r>
            <a:r>
              <a:rPr lang="fr-FR" sz="2000" b="1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Ebene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Maurice,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en provenance de l’Ile du même nom.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Il ne reste plus d’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Ebene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aujourd’hui sur l’ile, alors qu’on en exportait jusqu’à 700 tonnes par an au siècle dernier.</a:t>
            </a:r>
          </a:p>
          <a:p>
            <a:pPr marL="0" lvl="0" indent="0"/>
            <a:endParaRPr lang="fr-FR" sz="12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hangingPunct="0"/>
            <a:r>
              <a:rPr lang="fr-FR" sz="2000" b="0" i="1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Tempete</a:t>
            </a:r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Adrian, sur les forets d’</a:t>
            </a:r>
            <a:r>
              <a:rPr lang="fr-FR" sz="2000" b="0" i="1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épiceas</a:t>
            </a:r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de résonance,  </a:t>
            </a:r>
            <a:r>
              <a:rPr lang="fr-FR" sz="2000" b="0" i="1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oct</a:t>
            </a:r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2018 sur le val de </a:t>
            </a:r>
            <a:r>
              <a:rPr lang="fr-FR" sz="2000" b="0" i="1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Fiemme</a:t>
            </a:r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au nord de Venise (Des millions d’arbres détruits)</a:t>
            </a:r>
            <a:b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1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Ebene</a:t>
            </a:r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de Madagascar (Le bois qui saigne , dossier du  Monde, 2017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lvl="0" indent="0"/>
            <a:endParaRPr lang="fr-FR" sz="1200" u="sng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marL="0" lvl="0" indent="0"/>
            <a:endParaRPr lang="fr-FR" sz="1200" u="sng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marL="0" lvl="0" indent="0"/>
            <a:endParaRPr lang="fr-FR" sz="1200" u="sng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En 1973 une action internationale s’organise,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et signe la Convention de Washington. Elle interdit l’utilisation et le commerce de nombreux bois.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C’est le CITES , qui concerne la sauvegarde des espèces botaniques ou animales,  menacées d’extinction.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Malgré cela, la corruption, et tout simplement le grand commerce font toujours la loi.</a:t>
            </a:r>
          </a:p>
          <a:p>
            <a:pPr hangingPunct="0"/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deux exemples…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 premier exemple  en Malaisie, </a:t>
            </a:r>
            <a:r>
              <a:rPr lang="fr-FR" sz="2000" b="1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Borneo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où l’organisme forestier national possède une </a:t>
            </a:r>
            <a:r>
              <a:rPr lang="fr-FR" sz="2000" b="1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xylothèque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ancienne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(bibliothèque des essences de  bois).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On y trouve plusieurs centaines d’échantillons d’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Ebene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local, et ancien.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Lorsque je demande si ces bois existent encore en forêt, les chercheurs me répondent que non, bien entendu..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et puis c’est interdit…. à moins que si ma demande ne s’élève à un minimum de 50 tonnes…On peut réfléchir…..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C’était il y a 10 ans, et depuis, la foret primaire a largement disparu au profit des plantations pour l’huile de Palme.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(voir carte </a:t>
            </a:r>
            <a:r>
              <a:rPr lang="fr-FR" sz="2000" b="0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Borneo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)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Cette désertification est à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l’origine de la disparition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prochaine des </a:t>
            </a:r>
            <a:r>
              <a:rPr lang="fr-FR" sz="2000" b="0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Orang-outangs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mais aussi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des Orangs </a:t>
            </a:r>
            <a:r>
              <a:rPr lang="fr-FR" sz="2000" b="0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Asli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population indigène humaine de ces forets.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Mon deuxième exemple se situe dans la parc National de </a:t>
            </a:r>
            <a:r>
              <a:rPr lang="fr-FR" sz="2000" b="1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Masoala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à Madagascar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où la corruption au plus haut niveau de l’Etat, est un sport National…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En 2011, Alexandre Bismarck, ( arrière petit fils du chancelier de Prusse, et directeur du Zoo de Zürich), dévoile une affaire de corruption de grande envergure.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Elle concerne le chef d’Etat Malgache, et le Commerce chinois.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Beaucoup de Palissandres, de Bois de Rose, et d’ Ebéniers disparaissent du parc du 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Masoala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Ces grumes sont filmées à l’embarquement sur des bateaux, et filmées à leur déchargement sur le port de </a:t>
            </a:r>
            <a:r>
              <a:rPr lang="fr-FR" sz="2000" b="0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ShangaÏ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Chine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s’inscrit dans l’irrespect total des engagements internationaux,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et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poursuit le pillage industriel des ressources protégées, tout comme nous les Européens l’avons fait, à plus petite échelle,  depuis deux siècles.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disparition des essences de bois précieux s’accompagne d’extinction de nombreuses espèces.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vie sur Terre est tout simplement menacée par le bouleversement du Poumon Vert de la Planète. 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(je vous montre </a:t>
            </a:r>
            <a:r>
              <a:rPr lang="fr-FR" sz="2000" b="0" i="0" u="sng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Borneo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mais c’est pareil au Brésil)</a:t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La fixation du Carbone et son stockage par les arbres n’est plus assurée, entrainant le réchauffement climatique.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lvl="0"/>
            <a:endParaRPr lang="fr-FR" sz="1200" i="1" u="none" dirty="0" smtClean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lvl="0"/>
            <a:r>
              <a:rPr lang="fr-FR" sz="1200" i="1" u="none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Xylothèque</a:t>
            </a:r>
            <a:r>
              <a:rPr lang="fr-FR" sz="1200" i="1" u="none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 </a:t>
            </a:r>
            <a:r>
              <a:rPr lang="fr-FR" sz="1200" i="1" u="none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d’origine anglaise au FRIM à Kuala Lumpur</a:t>
            </a:r>
          </a:p>
          <a:p>
            <a:pPr lvl="0"/>
            <a:r>
              <a:rPr lang="fr-FR" sz="1200" i="1" u="none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Déforestation massive à </a:t>
            </a:r>
            <a:r>
              <a:rPr lang="fr-FR" sz="1200" i="1" u="none" dirty="0" err="1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Borneo</a:t>
            </a:r>
            <a:r>
              <a:rPr lang="fr-FR" sz="1200" i="1" u="none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l’Explorateur nature/ Chanel5 UK,  mai 2018</a:t>
            </a:r>
          </a:p>
          <a:p>
            <a:pPr marL="0" lvl="0" indent="0" algn="l" hangingPunct="1"/>
            <a:r>
              <a:rPr lang="fr-FR" sz="1200" i="1" u="none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Palissandre de Madagascar (Le bois qui saigne , dossier du  Monde, 2017 -Parc national de </a:t>
            </a:r>
            <a:r>
              <a:rPr lang="fr-FR" sz="1200" i="1" u="none" dirty="0" err="1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Masoala</a:t>
            </a:r>
            <a:r>
              <a:rPr lang="fr-FR" sz="1200" i="1" u="none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?</a:t>
            </a:r>
          </a:p>
          <a:p>
            <a:pPr marL="0" lvl="0" indent="0" algn="l" hangingPunct="1"/>
            <a:endParaRPr lang="fr-FR" sz="1200" i="1" u="none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marL="0" lvl="0" indent="0" algn="l" hangingPunct="1"/>
            <a:endParaRPr lang="fr-FR" sz="12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Revenons aux usages traditionnels du bois…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Lorsque nous abattons un tronc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(un cylindre …),pour en faire des planches( des rectangles), elles seront corroyées, découpées, moulurées…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Par assemblage, on en fabrique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toutes sortes de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boites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(autrefois des étuis, des pots, des meubles, mais aussi des bateaux, des charpentes, ou encore des couvertures (planchers, bardeaux).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Dans mon exemple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en bas à droite,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 sculpteur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(qui est aussi un tourneur), a pu directement sortir sa pièce d’un billon.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Car c’est le vide qu’il a créé, qui met sa pièce en valeur.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           Description des  images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Dans ce mode de production, La chute est importante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et difficile à recycler, autrement que par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destruction, combustion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 bois, a demandé un travail par recoupe, par ablation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il a  un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petit rendement de matière conservée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de 5 à 40%.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Il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a quand même un énorme avantage, puisqu’il suffit d’attendre qu’il pousse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avec l’énergie du soleil et de l’eau.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Savoir attendre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 c’est le problème majeur d’aujourd’hui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…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En foret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 Tronçais, (Bourges) les chênes plantés par Colbert pour la marine française ont dû attendre plus de 150 ans avant leur exploitation.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Aujourd’hui,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on plante du Pin Douglass, pour le couper à 40 ans… Pourquoi ??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alors qu’on sait qu’il double de taille entre 40 et 60 ans ??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 problème est pire avec les bois durs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ils sont à pousse très lente, comme les ébènes, les palissandres et même le buis en Europe.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Le modèle traditionnel du travail du bois est donc aberrant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si nous sommes  incapables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d’attendre le renouvellement de la Ressource.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lvl="0"/>
            <a:endParaRPr lang="fr-FR" sz="1200" dirty="0" smtClean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lvl="0"/>
            <a:r>
              <a:rPr lang="fr-FR" sz="1200" i="1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Schema</a:t>
            </a:r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du tronc pour en extraire des planches droites</a:t>
            </a:r>
          </a:p>
          <a:p>
            <a:pPr lvl="0"/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Fac </a:t>
            </a:r>
            <a:r>
              <a:rPr lang="fr-FR" sz="1200" i="1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simile</a:t>
            </a:r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du Navire</a:t>
            </a: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de guerre français, Hermione 1780, frégate de la liberté de Lafayette:</a:t>
            </a:r>
          </a:p>
          <a:p>
            <a:pPr lvl="0"/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Tête de pochette  et chevilles </a:t>
            </a:r>
            <a:r>
              <a:rPr lang="fr-FR" sz="1200" i="1" baseline="0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Ebene</a:t>
            </a: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Augsbourg </a:t>
            </a:r>
            <a:r>
              <a:rPr lang="fr-FR" sz="1200" i="1" baseline="0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XVIIè</a:t>
            </a: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/>
            </a:r>
            <a:b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Sculpture tournage en 1 pièce de A </a:t>
            </a:r>
            <a:r>
              <a:rPr lang="fr-FR" sz="1200" i="1" baseline="0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Mailland</a:t>
            </a: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(long 45 cm) Le messager</a:t>
            </a:r>
            <a:endParaRPr lang="fr-FR" sz="1200" i="1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marL="457200" lvl="0" indent="0" algn="l" hangingPunct="1"/>
            <a:endParaRPr lang="fr-FR" sz="1200" b="1" u="sng" dirty="0" smtClean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sortir des modèles traditionnels, on étudie  la mécanique du bois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(….par exemple à Montpellier, le CIRAD et le LMGC)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.</a:t>
            </a:r>
          </a:p>
          <a:p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Un mot barbare,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 bois est anisotrope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(on pourrait dire qu’il a des propriétés mécaniques différentes, 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selon le sens dans lequel on l’utilise.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Stabilité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: Selon la provenance dans le tronc, le bois va se déformer, se rétracter différemment, Il « tire à cœur »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(image)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Souplesse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: Selon le sens (dosse ou quartier), la planche n’aura pas la même rigidité: c’est important pour la transmission vibratoire d’un instrument (exemple, un manche de guitare) 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(image)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Mais aussi dureté, résistance,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sont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différentes selon le sens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d’utilisation,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radial, tangentiel ou longitudinal…</a:t>
            </a:r>
          </a:p>
          <a:p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 bois est constitué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 fibres, et de cellules de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structure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(ou d’ossature,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comparables au ferraillage du béton),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C’est essentiellement la Cellulose.</a:t>
            </a:r>
          </a:p>
          <a:p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D’autres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constituants sont plus mous et plus collants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: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des tubules, des vaisseaux, des matériaux de stockage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Ce sont surtout des 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Hémi-celluloses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</a:t>
            </a:r>
          </a:p>
          <a:p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(Image microscope)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Dans certaines conditions d’humidité, de température et de pression,</a:t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il est possible de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cintrer, d’écraser, ou même de souder le bois,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de manière réversible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Voilà l’exemple de la Flèche de Cupidon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:( </a:t>
            </a:r>
            <a:r>
              <a:rPr lang="fr-FR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Inoue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1982, puis Joseph Gril)</a:t>
            </a:r>
          </a:p>
          <a:p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On peut rendre  cette expérience irréversible, par un traitement de Torréfaction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(une sorte de caramélisation)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torréfaction modifie et améliore  les qualités sonores du bois,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Elle était pratiquée traditionnellement en Afrique  pour la fabrication de leur xylophone , le Balafon.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marL="457200" lvl="0" indent="0" algn="l" hangingPunct="1"/>
            <a:endParaRPr lang="fr-FR" sz="1200" b="1" u="sng" dirty="0" smtClean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marL="457200" lvl="0" indent="0" algn="l" hangingPunct="1"/>
            <a:r>
              <a:rPr lang="fr-FR" sz="1200" b="0" i="1" u="none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Coupe d’un tronc: Dosse/Quartier</a:t>
            </a:r>
          </a:p>
          <a:p>
            <a:pPr marL="457200" lvl="0" indent="0" algn="l" hangingPunct="1"/>
            <a:r>
              <a:rPr lang="fr-FR" sz="1200" b="0" i="1" u="none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Microscopie 3D du bois</a:t>
            </a:r>
          </a:p>
          <a:p>
            <a:pPr marL="457200" lvl="0" indent="0" algn="l" hangingPunct="1"/>
            <a:r>
              <a:rPr lang="fr-FR" sz="1200" b="0" i="1" u="none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Planches sur Quartier et sur Dosse</a:t>
            </a:r>
          </a:p>
          <a:p>
            <a:pPr marL="457200" lvl="0" indent="0" algn="l" hangingPunct="1"/>
            <a:r>
              <a:rPr lang="fr-FR" sz="1200" b="0" i="1" u="none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Flèche de Cupidon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03563" y="514350"/>
            <a:ext cx="3430587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63720" y="3257640"/>
            <a:ext cx="7709760" cy="3085920"/>
          </a:xfrm>
        </p:spPr>
        <p:txBody>
          <a:bodyPr wrap="square" lIns="90000" tIns="45000" rIns="90000" bIns="45000" anchor="t"/>
          <a:lstStyle/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L’innovation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r>
              <a:rPr lang="fr-FR" sz="2000" b="0" i="1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    Technologiques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Un nouveau modèle de conception/réalisation</a:t>
            </a:r>
            <a:r>
              <a:rPr lang="fr-FR" sz="2000" b="1" i="0" u="sng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du bois apparait au 21</a:t>
            </a:r>
            <a:r>
              <a:rPr lang="fr-FR" sz="2000" b="1" i="0" u="sng" strike="noStrike" kern="1200" baseline="300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ème</a:t>
            </a:r>
            <a:r>
              <a:rPr lang="fr-FR" sz="2000" b="1" i="0" u="sng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siècle .</a:t>
            </a:r>
            <a:br>
              <a:rPr lang="fr-FR" sz="2000" b="1" i="0" u="sng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endParaRPr lang="fr-FR" sz="2000" b="0" i="0" u="sng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Modélisation  en 3 Dimensions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permet rapidement de dessiner, modifier des projets.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Il devient possible de réaliser des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prototypes  à l’aide de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robots, qui usinent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les pièces avec une précision inégalée.</a:t>
            </a:r>
          </a:p>
          <a:p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Elle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permet de simuler</a:t>
            </a:r>
            <a:r>
              <a:rPr lang="fr-FR" sz="2000" b="1" i="0" u="sng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1" i="0" u="none" strike="noStrike" kern="1200" baseline="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les comportements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 dans le temps, la résistance,  ou les propriétés vibratoires.</a:t>
            </a:r>
            <a:b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Ici une modélisation vibratoire d’un cordier de violoncelle</a:t>
            </a:r>
          </a:p>
          <a:p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r>
              <a:rPr lang="fr-FR" sz="2000" b="0" i="1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     De Matériaux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 De nouveaux matériaux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ont déjà envahi la lutherie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: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Archets et instruments en carbone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filets en plastique,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composites naturels ou non : fibre de Lin, Aramides :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On peut obtenir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d’excellentes qualités acoustiques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</a:t>
            </a:r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mais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…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La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normalisation (ou l’homogénéisation) des qualités acoustiques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 de ces matériaux  déplait souvent aux musiciens qui trouvent </a:t>
            </a:r>
            <a:r>
              <a:rPr lang="fr-FR" sz="2000" b="0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l’instrument ennuyeux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(tables de guitare, LAM ,</a:t>
            </a:r>
            <a:r>
              <a:rPr lang="fr-FR" sz="2000" b="0" i="1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Besnainou</a:t>
            </a:r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)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</a:p>
          <a:p>
            <a:pPr hangingPunct="0"/>
            <a:r>
              <a:rPr lang="fr-FR" sz="2000" b="1" i="0" u="sng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-  Les bois compressés</a:t>
            </a:r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, sont prometteurs, </a:t>
            </a: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vous voyez ici un boitier de caméra, en Erable compressé, et un cordier de violoncelle en Epicéa compressé.</a:t>
            </a:r>
          </a:p>
          <a:p>
            <a:pPr hangingPunct="0"/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Les cellules du bois sont écrasées à chaud, et subissent ensuite une torréfaction.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Il en résulte un matériau agréable à travailler au rabot, comme au tour.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/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Il devient aussi lourd qu’un ébène, extrêmement stable à l’humidité, et aussi dans le temps.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Cette transformation  modifie aussi considérablement l’élasticité, et améliore donc  ses qualités acoustiques. </a:t>
            </a:r>
            <a:br>
              <a:rPr lang="fr-FR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</a:b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1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Pour l’instant le bois compressé est à un stade de développement prototype, Nous espérons qu’il pourra remplacer l’ébène, pour des accessoires (touches, cordiers, chevilles, mais aussi clarinettes.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hangingPunct="0"/>
            <a:r>
              <a:rPr lang="fr-FR" sz="2000" b="0" i="1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 Unicode MS" pitchFamily="2"/>
              </a:rPr>
              <a:t> </a:t>
            </a:r>
            <a:endParaRPr lang="fr-FR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 Unicode MS" pitchFamily="2"/>
            </a:endParaRPr>
          </a:p>
          <a:p>
            <a:pPr lvl="0"/>
            <a:endParaRPr lang="fr-FR" sz="12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lvl="0"/>
            <a:r>
              <a:rPr lang="fr-FR" sz="1200" i="1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Epicea</a:t>
            </a:r>
            <a:r>
              <a:rPr lang="fr-FR" sz="1200" i="1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compressé </a:t>
            </a:r>
            <a:r>
              <a:rPr lang="fr-FR" sz="1200" i="1" u="sng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Swiss</a:t>
            </a:r>
            <a:r>
              <a:rPr lang="fr-FR" sz="1200" i="1" u="sng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</a:t>
            </a:r>
            <a:r>
              <a:rPr lang="fr-FR" sz="1200" i="1" u="sng" baseline="0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wood</a:t>
            </a:r>
            <a:r>
              <a:rPr lang="fr-FR" sz="1200" i="1" u="sng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solution</a:t>
            </a: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/>
            </a:r>
            <a:b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Boitier photo ALPA en Erable compressé</a:t>
            </a:r>
            <a:b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Modélisation vibratoire d’un cordier de violoncelle</a:t>
            </a:r>
            <a:b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</a:b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Cordier de violoncelle en </a:t>
            </a:r>
            <a:r>
              <a:rPr lang="fr-FR" sz="1200" i="1" baseline="0" dirty="0" err="1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Epicea</a:t>
            </a:r>
            <a:r>
              <a:rPr lang="fr-FR" sz="1200" i="1" baseline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 compressé, en cours d’essai musical.</a:t>
            </a:r>
            <a:endParaRPr lang="fr-FR" sz="12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C7344A5-D3ED-4593-94CB-F61BC92DE5EE}" type="datetime1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706068-AD4B-443A-B693-8837178FFF3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C9F1655-5442-42F9-AEEF-FCE401799BC0}" type="datetime1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065D9D-86D3-4ACE-A874-28F79DED679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5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C1A6BF-9C3E-44F3-99FA-8AFF12C65BD3}" type="datetime1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989898-5B3E-40B9-82BF-FDD88CA044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DAAAEF-8837-4BA2-B632-78E1863D93C3}" type="datetime1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DC8F30-F177-45B1-9450-F56F0E97B72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2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C22DC0-A8BE-4732-8464-52B0C830877C}" type="datetime1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048B39-C6DF-4A5E-A96D-B892777B2A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0EC22D-FBA0-4BAB-BD65-37970DD2D6B1}" type="datetime1">
              <a:rPr lang="fr-FR" smtClean="0"/>
              <a:t>22/01/2019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FE4C5-D62F-4294-82A4-456E0280C0D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4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238D92-7FD0-4236-B7EF-5C3E9EF5D26A}" type="datetime1">
              <a:rPr lang="fr-FR" smtClean="0"/>
              <a:t>22/01/2019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E0530C-1B18-44B8-8309-17BB8A0E04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F5EB390-29F9-489E-8735-DB7AF439603D}" type="datetime1">
              <a:rPr lang="fr-FR" smtClean="0"/>
              <a:t>22/01/2019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311EB2-59C4-4909-AF76-85F216E3A1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6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5857AE-EE23-47DB-BD81-5EF54B0E5F48}" type="datetime1">
              <a:rPr lang="fr-FR" smtClean="0"/>
              <a:t>22/01/2019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4A718C-705E-43D4-8851-C8139D4B60C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9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763DAF9-59A6-4D14-A5CE-1B0969D6D5FC}" type="datetime1">
              <a:rPr lang="fr-FR" smtClean="0"/>
              <a:t>22/01/2019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99ADD-E67A-405A-8B77-50856E1AC9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5F13C69-98FC-412A-9505-0844991FDFA5}" type="datetime1">
              <a:rPr lang="fr-FR" smtClean="0"/>
              <a:t>22/01/2019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0FAC6F-C58E-49BD-B693-F8BB8DB7DFD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4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715AF55-5D10-47B7-90C8-4A01193C4B28}" type="datetime1">
              <a:rPr lang="fr-FR" smtClean="0"/>
              <a:t>22/01/2019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9E23782-E00C-4074-94CE-963795EDC416}" type="slidenum">
              <a:t>‹N°›</a:t>
            </a:fld>
            <a:endParaRPr lang="fr-FR"/>
          </a:p>
        </p:txBody>
      </p:sp>
      <p:sp>
        <p:nvSpPr>
          <p:cNvPr id="5" name="Espace réservé du titre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rtl="0" hangingPunct="1">
        <a:tabLst/>
        <a:defRPr lang="fr-FR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ricf26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ericf26@gmail.com" TargetMode="External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jpg"/><Relationship Id="rId5" Type="http://schemas.openxmlformats.org/officeDocument/2006/relationships/image" Target="../media/image3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8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2.jpe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microsoft.com/office/2007/relationships/hdphoto" Target="../media/hdphoto1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t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9683"/>
          <a:stretch>
            <a:fillRect/>
          </a:stretch>
        </p:blipFill>
        <p:spPr>
          <a:xfrm>
            <a:off x="4107240" y="217800"/>
            <a:ext cx="4958640" cy="48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/>
          <p:nvPr/>
        </p:nvSpPr>
        <p:spPr>
          <a:xfrm>
            <a:off x="467640" y="0"/>
            <a:ext cx="459540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Janvier 2019     Evry</a:t>
            </a:r>
            <a:endParaRPr lang="fr-FR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107640" y="1046880"/>
            <a:ext cx="3888000" cy="22142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6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Facture instrumentale et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6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Disparition </a:t>
            </a:r>
            <a:r>
              <a:rPr lang="fr-FR" sz="36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des </a:t>
            </a:r>
            <a:r>
              <a:rPr lang="fr-FR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Bois d’Ebène</a:t>
            </a:r>
          </a:p>
        </p:txBody>
      </p:sp>
      <p:sp>
        <p:nvSpPr>
          <p:cNvPr id="5" name="Rectangle 10"/>
          <p:cNvSpPr/>
          <p:nvPr/>
        </p:nvSpPr>
        <p:spPr>
          <a:xfrm>
            <a:off x="24480" y="6381360"/>
            <a:ext cx="9072720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6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Eric FOUILHÉ,</a:t>
            </a:r>
            <a:r>
              <a:rPr lang="fr-FR" sz="160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fr-F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Luthier, </a:t>
            </a:r>
            <a:r>
              <a:rPr lang="fr-FR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</a:t>
            </a:r>
            <a:r>
              <a:rPr lang="fr-FR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	</a:t>
            </a:r>
            <a:endParaRPr lang="fr-FR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  <a:hlinkClick r:id="rId4"/>
            </a:endParaRPr>
          </a:p>
        </p:txBody>
      </p:sp>
      <p:sp>
        <p:nvSpPr>
          <p:cNvPr id="7" name="ZoneTexte 2"/>
          <p:cNvSpPr/>
          <p:nvPr/>
        </p:nvSpPr>
        <p:spPr>
          <a:xfrm>
            <a:off x="0" y="5121721"/>
            <a:ext cx="9028440" cy="173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fr-FR" sz="3600" b="1" i="0" u="none" strike="noStrike" kern="1200" spc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Le Bois </a:t>
            </a:r>
            <a:r>
              <a:rPr lang="fr-FR" sz="3600" b="1" i="0" u="none" strike="noStrike" kern="1200" spc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et </a:t>
            </a:r>
            <a:r>
              <a:rPr lang="fr-FR" sz="3600" b="1" i="0" u="none" strike="noStrike" kern="1200" spc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les Instruments de Musique.</a:t>
            </a:r>
            <a:endParaRPr lang="fr-FR" sz="3600" b="1" i="0" u="none" strike="noStrike" kern="1200" spc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600" b="1" i="0" u="none" strike="noStrike" kern="1200" spc="0" dirty="0" smtClean="0">
                <a:ln>
                  <a:noFill/>
                </a:ln>
                <a:solidFill>
                  <a:srgbClr val="CC66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Les Ressource bois.</a:t>
            </a:r>
            <a:endParaRPr lang="fr-FR" sz="3600" b="1" i="0" u="none" strike="noStrike" kern="1200" spc="0" dirty="0">
              <a:ln>
                <a:noFill/>
              </a:ln>
              <a:solidFill>
                <a:srgbClr val="CC66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600" b="1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Et Demain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640" cy="692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3300">
              <a:alpha val="70000"/>
            </a:srgbClr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ZoneTexte 2"/>
          <p:cNvSpPr/>
          <p:nvPr/>
        </p:nvSpPr>
        <p:spPr>
          <a:xfrm>
            <a:off x="23337" y="82080"/>
            <a:ext cx="9234301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Et Demain </a:t>
            </a:r>
            <a:r>
              <a:rPr lang="fr-FR" sz="32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? D’autres nouvelles technologies</a:t>
            </a:r>
            <a:endParaRPr lang="fr-FR" sz="32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179" y="1324259"/>
            <a:ext cx="4339597" cy="294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72" y="980727"/>
            <a:ext cx="3699880" cy="463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1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/>
          <p:nvPr/>
        </p:nvSpPr>
        <p:spPr>
          <a:xfrm>
            <a:off x="391680" y="47520"/>
            <a:ext cx="2755411" cy="5038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28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Pour  Conclure</a:t>
            </a:r>
            <a:endParaRPr lang="fr-FR" sz="28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3068960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   Merci pour votre écoute</a:t>
            </a:r>
            <a:r>
              <a:rPr lang="fr-FR" b="1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>.</a:t>
            </a:r>
            <a:r>
              <a:rPr lang="fr-FR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  <a:t/>
            </a:r>
            <a:br>
              <a:rPr lang="fr-FR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 Unicode MS" pitchFamily="2"/>
              </a:rPr>
            </a:br>
            <a:endParaRPr lang="fr-FR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9300" r="12333" b="13161"/>
          <a:stretch>
            <a:fillRect/>
          </a:stretch>
        </p:blipFill>
        <p:spPr>
          <a:xfrm>
            <a:off x="3923928" y="188640"/>
            <a:ext cx="5062832" cy="5969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91680" y="6237312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 sz="1800"/>
            </a:pPr>
            <a:r>
              <a:rPr lang="fr-FR" sz="1400" b="1" i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Eric FOUILHÉ,</a:t>
            </a:r>
            <a:r>
              <a:rPr lang="fr-FR" sz="1400" i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Luthier,     	     </a:t>
            </a:r>
            <a:r>
              <a:rPr lang="fr-FR" sz="14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  <a:hlinkClick r:id="rId5"/>
              </a:rPr>
              <a:t>ericf26@gmail.com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640" cy="615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>
              <a:alpha val="27000"/>
            </a:srgbClr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ZoneTexte 2"/>
          <p:cNvSpPr/>
          <p:nvPr/>
        </p:nvSpPr>
        <p:spPr>
          <a:xfrm>
            <a:off x="405000" y="47520"/>
            <a:ext cx="487620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le Patrimoine et les Bois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5840" y="3723480"/>
            <a:ext cx="2699280" cy="307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4122" r="60881"/>
          <a:stretch>
            <a:fillRect/>
          </a:stretch>
        </p:blipFill>
        <p:spPr>
          <a:xfrm>
            <a:off x="5181840" y="675360"/>
            <a:ext cx="954359" cy="43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>
            <a:off x="6136920" y="47880"/>
            <a:ext cx="3007080" cy="681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719" t="3968" r="-667" b="8343"/>
          <a:stretch>
            <a:fillRect/>
          </a:stretch>
        </p:blipFill>
        <p:spPr>
          <a:xfrm>
            <a:off x="112680" y="632160"/>
            <a:ext cx="4968360" cy="317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 l="12247" t="4392" r="5393" b="25333"/>
          <a:stretch>
            <a:fillRect/>
          </a:stretch>
        </p:blipFill>
        <p:spPr>
          <a:xfrm rot="5400000">
            <a:off x="2876220" y="4157101"/>
            <a:ext cx="2598120" cy="221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640" cy="692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>
              <a:alpha val="27000"/>
            </a:srgbClr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ZoneTexte 2"/>
          <p:cNvSpPr/>
          <p:nvPr/>
        </p:nvSpPr>
        <p:spPr>
          <a:xfrm>
            <a:off x="412920" y="47520"/>
            <a:ext cx="4171889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u="sng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Les bois de Lutherie</a:t>
            </a:r>
            <a:endParaRPr lang="fr-FR" sz="32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88360" y="692640"/>
            <a:ext cx="2532600" cy="332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Users\LENOVO\Desktop\guitar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88734"/>
            <a:ext cx="6491295" cy="27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LENOVO\Desktop\Conf Université Pop Foire des savoirs 2_2_19\__Préparation Conf UPVD\images pour Conf\couronne écliss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565137" cy="24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LENOVO\Desktop\Conf Université Pop Foire des savoirs 2_2_19\__Préparation Conf UPVD\images pour Conf\plaques violo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93" b="3553"/>
          <a:stretch/>
        </p:blipFill>
        <p:spPr bwMode="auto">
          <a:xfrm>
            <a:off x="4932040" y="4149080"/>
            <a:ext cx="3947631" cy="25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640" cy="692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>
              <a:alpha val="27000"/>
            </a:srgbClr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ZoneTexte 2"/>
          <p:cNvSpPr/>
          <p:nvPr/>
        </p:nvSpPr>
        <p:spPr>
          <a:xfrm>
            <a:off x="412920" y="47520"/>
            <a:ext cx="6283685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u="sng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Evolution Technologie Lutherie</a:t>
            </a:r>
            <a:endParaRPr lang="fr-FR" sz="32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0960" y="823320"/>
            <a:ext cx="4882680" cy="3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9512" y="4077072"/>
            <a:ext cx="4028759" cy="266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Users\LENOVO\Desktop\Conf Université Pop Foire des savoirs 2_2_19\__Préparation Conf UPVD\images pour Conf\Compil_Diderot OUtils Luther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823320"/>
            <a:ext cx="3856136" cy="465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LENOVO\Desktop\Sacconi charnieres stradivari (2) - Copie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3194" y="4180070"/>
            <a:ext cx="1424788" cy="388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640" cy="63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ZoneTexte 2"/>
          <p:cNvSpPr/>
          <p:nvPr/>
        </p:nvSpPr>
        <p:spPr>
          <a:xfrm>
            <a:off x="403920" y="47520"/>
            <a:ext cx="467352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Ressources forestières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2051" r="13903"/>
          <a:stretch/>
        </p:blipFill>
        <p:spPr>
          <a:xfrm>
            <a:off x="106680" y="708120"/>
            <a:ext cx="4370066" cy="322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4818" t="8500" r="19736"/>
          <a:stretch/>
        </p:blipFill>
        <p:spPr>
          <a:xfrm>
            <a:off x="4510770" y="3061320"/>
            <a:ext cx="4511310" cy="364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Users\LENOVO\Desktop\coupe eben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5" y="4725144"/>
            <a:ext cx="2096450" cy="16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LENOVO\Desktop\billes epice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70" y="708120"/>
            <a:ext cx="3080707" cy="22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812360" y="1556792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Epicea</a:t>
            </a:r>
            <a:r>
              <a:rPr lang="fr-FR" dirty="0" smtClean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5800" y="5372735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Ebène</a:t>
            </a:r>
            <a:endParaRPr lang="fr-FR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22552" y="692279"/>
            <a:ext cx="1808639" cy="31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3640" cy="692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ZoneTexte 2"/>
          <p:cNvSpPr/>
          <p:nvPr/>
        </p:nvSpPr>
        <p:spPr>
          <a:xfrm>
            <a:off x="413280" y="47520"/>
            <a:ext cx="7342372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Déforestation: </a:t>
            </a:r>
            <a:r>
              <a:rPr lang="fr-FR" sz="32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le dessous des cartes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2404" t="10812" r="3029" b="44828"/>
          <a:stretch/>
        </p:blipFill>
        <p:spPr>
          <a:xfrm>
            <a:off x="4572000" y="710280"/>
            <a:ext cx="4506480" cy="343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903" t="22708"/>
          <a:stretch>
            <a:fillRect/>
          </a:stretch>
        </p:blipFill>
        <p:spPr>
          <a:xfrm>
            <a:off x="4572000" y="4431132"/>
            <a:ext cx="4506120" cy="229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12445" y="2740574"/>
            <a:ext cx="1721160" cy="140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Users\LENOVO\Desktop\1079632-bolabola-l-arbre-qui-saig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" y="4184296"/>
            <a:ext cx="3704630" cy="24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2195153"/>
            <a:ext cx="172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Madagascar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138242" y="4115125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Borneo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49422" y="779939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Malaisie</a:t>
            </a:r>
            <a:endParaRPr lang="fr-FR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790200"/>
            <a:ext cx="2858657" cy="22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57377" y="4289456"/>
            <a:ext cx="3526711" cy="256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48064" y="790200"/>
            <a:ext cx="3903055" cy="323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8"/>
          <p:cNvSpPr/>
          <p:nvPr/>
        </p:nvSpPr>
        <p:spPr>
          <a:xfrm>
            <a:off x="-24840" y="0"/>
            <a:ext cx="9143640" cy="692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8" name="ZoneTexte 9"/>
          <p:cNvSpPr/>
          <p:nvPr/>
        </p:nvSpPr>
        <p:spPr>
          <a:xfrm>
            <a:off x="276120" y="0"/>
            <a:ext cx="7803844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Le travail du Bois </a:t>
            </a:r>
            <a:r>
              <a:rPr lang="fr-FR" sz="32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:</a:t>
            </a:r>
            <a:r>
              <a:rPr lang="fr-FR" sz="28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ablation et assemblage</a:t>
            </a:r>
            <a:endParaRPr lang="fr-FR" sz="32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360" y="0"/>
            <a:ext cx="9143640" cy="692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00">
              <a:alpha val="64000"/>
            </a:srgbClr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10" name="Picture 7" descr="d:\Users\LENOVO\Desktop\pochette ebene17e_augsbourg paris anne - det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2624"/>
            <a:ext cx="2561664" cy="384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LENOVO\Desktop\Conf Université Pop Foire des savoirs 2_2_19\__Préparation Conf UPVD\images pour Conf\coupe bois tron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9542" r="23505" b="11755"/>
          <a:stretch/>
        </p:blipFill>
        <p:spPr bwMode="auto">
          <a:xfrm rot="16200000">
            <a:off x="-486415" y="1269674"/>
            <a:ext cx="2766999" cy="17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LENOVO\Desktop\plan ligneu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28" y="503899"/>
            <a:ext cx="1981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Users\LENOVO\Desktop\Sens de débit\Planche Dos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9022" r="33143" b="26384"/>
          <a:stretch/>
        </p:blipFill>
        <p:spPr bwMode="auto">
          <a:xfrm rot="16200000">
            <a:off x="4959934" y="1897573"/>
            <a:ext cx="1633193" cy="26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/>
          <p:nvPr/>
        </p:nvSpPr>
        <p:spPr>
          <a:xfrm>
            <a:off x="398880" y="47520"/>
            <a:ext cx="181822" cy="1034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FR" sz="3200" b="1" i="0" u="sng" strike="noStrike" kern="1200" spc="0" dirty="0" smtClean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FR" sz="32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14" name="Picture 6" descr="d:\Users\LENOVO\Desktop\Sens de débit\Planche Quarti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8595" r="32715" b="25373"/>
          <a:stretch/>
        </p:blipFill>
        <p:spPr bwMode="auto">
          <a:xfrm rot="16200000">
            <a:off x="5042938" y="183412"/>
            <a:ext cx="1602890" cy="26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/>
          <p:nvPr/>
        </p:nvSpPr>
        <p:spPr>
          <a:xfrm>
            <a:off x="-1" y="0"/>
            <a:ext cx="9153481" cy="692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3300">
              <a:alpha val="70000"/>
            </a:srgbClr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1" name="ZoneTexte 2"/>
          <p:cNvSpPr/>
          <p:nvPr/>
        </p:nvSpPr>
        <p:spPr>
          <a:xfrm>
            <a:off x="2282" y="37890"/>
            <a:ext cx="9135106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Et Demain </a:t>
            </a:r>
            <a:r>
              <a:rPr lang="fr-FR" sz="32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? Structure et </a:t>
            </a:r>
            <a:r>
              <a:rPr lang="fr-FR" sz="28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Propriétés mécaniques </a:t>
            </a:r>
            <a:endParaRPr lang="fr-FR" sz="32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12" name="Double flèche verticale 11"/>
          <p:cNvSpPr/>
          <p:nvPr/>
        </p:nvSpPr>
        <p:spPr>
          <a:xfrm>
            <a:off x="4155724" y="2447741"/>
            <a:ext cx="360784" cy="1735681"/>
          </a:xfrm>
          <a:prstGeom prst="upDownArrow">
            <a:avLst>
              <a:gd name="adj1" fmla="val 29444"/>
              <a:gd name="adj2" fmla="val 766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verticale 14"/>
          <p:cNvSpPr/>
          <p:nvPr/>
        </p:nvSpPr>
        <p:spPr>
          <a:xfrm>
            <a:off x="4336116" y="1465952"/>
            <a:ext cx="242316" cy="692908"/>
          </a:xfrm>
          <a:prstGeom prst="upDownArrow">
            <a:avLst>
              <a:gd name="adj1" fmla="val 3011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04" y="746800"/>
            <a:ext cx="1584176" cy="37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Users\LENOVO\Desktop\flèche a droit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" y="4725144"/>
            <a:ext cx="901382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640" cy="692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3300">
              <a:alpha val="70000"/>
            </a:srgbClr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ZoneTexte 2"/>
          <p:cNvSpPr/>
          <p:nvPr/>
        </p:nvSpPr>
        <p:spPr>
          <a:xfrm>
            <a:off x="598680" y="82080"/>
            <a:ext cx="6840825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Et Demain </a:t>
            </a:r>
            <a:r>
              <a:rPr lang="fr-FR" sz="3200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? Les bois compressés</a:t>
            </a:r>
            <a:endParaRPr lang="fr-FR" sz="32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5479" t="14318" r="16111" b="11258"/>
          <a:stretch>
            <a:fillRect/>
          </a:stretch>
        </p:blipFill>
        <p:spPr>
          <a:xfrm>
            <a:off x="5660113" y="4115451"/>
            <a:ext cx="3352320" cy="2424600"/>
          </a:xfrm>
          <a:prstGeom prst="rect">
            <a:avLst/>
          </a:prstGeom>
          <a:solidFill>
            <a:srgbClr val="EDEDED"/>
          </a:solidFill>
          <a:ln w="190440">
            <a:solidFill>
              <a:srgbClr val="FFFFFF"/>
            </a:solidFill>
            <a:prstDash val="solid"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04160" y="4546814"/>
            <a:ext cx="2171520" cy="64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1732" t="19318" r="15826" b="42201"/>
          <a:stretch>
            <a:fillRect/>
          </a:stretch>
        </p:blipFill>
        <p:spPr>
          <a:xfrm>
            <a:off x="40320" y="5322172"/>
            <a:ext cx="3363840" cy="133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èche vers le bas 4"/>
          <p:cNvSpPr/>
          <p:nvPr/>
        </p:nvSpPr>
        <p:spPr>
          <a:xfrm>
            <a:off x="1513710" y="4941950"/>
            <a:ext cx="683820" cy="105018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396193" y="3943396"/>
            <a:ext cx="918853" cy="92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lèche angle droit à deux pointes 12"/>
          <p:cNvSpPr/>
          <p:nvPr/>
        </p:nvSpPr>
        <p:spPr>
          <a:xfrm rot="5400000">
            <a:off x="4558071" y="5271468"/>
            <a:ext cx="1089500" cy="995009"/>
          </a:xfrm>
          <a:prstGeom prst="leftUpArrow">
            <a:avLst>
              <a:gd name="adj1" fmla="val 382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Users\LENOVO\Desktop\Manip 5A images (1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-537" r="-836" b="18661"/>
          <a:stretch/>
        </p:blipFill>
        <p:spPr bwMode="auto">
          <a:xfrm>
            <a:off x="4073549" y="763039"/>
            <a:ext cx="4916066" cy="30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uble flèche verticale 7"/>
          <p:cNvSpPr/>
          <p:nvPr/>
        </p:nvSpPr>
        <p:spPr>
          <a:xfrm>
            <a:off x="4545157" y="3824626"/>
            <a:ext cx="598448" cy="722187"/>
          </a:xfrm>
          <a:prstGeom prst="upDownArrow">
            <a:avLst>
              <a:gd name="adj1" fmla="val 6366"/>
              <a:gd name="adj2" fmla="val 30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d:\Users\LENOVO\Desktop\Conf Université Pop Foire des savoirs 2_2_19\__Préparation Conf UPVD\images pour Conf\modelisation vib cordi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9" y="763039"/>
            <a:ext cx="3553277" cy="30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262</Words>
  <Application>Microsoft Office PowerPoint</Application>
  <PresentationFormat>Affichage à l'écran (4:3)</PresentationFormat>
  <Paragraphs>166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LENOVO</cp:lastModifiedBy>
  <cp:revision>140</cp:revision>
  <cp:lastPrinted>2019-01-18T14:55:54Z</cp:lastPrinted>
  <dcterms:modified xsi:type="dcterms:W3CDTF">2019-01-22T08:32:39Z</dcterms:modified>
</cp:coreProperties>
</file>