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80" r:id="rId5"/>
    <p:sldId id="259" r:id="rId6"/>
    <p:sldId id="260" r:id="rId7"/>
    <p:sldId id="278" r:id="rId8"/>
    <p:sldId id="266" r:id="rId9"/>
    <p:sldId id="262" r:id="rId10"/>
    <p:sldId id="261" r:id="rId11"/>
    <p:sldId id="263" r:id="rId12"/>
    <p:sldId id="279" r:id="rId13"/>
    <p:sldId id="264" r:id="rId14"/>
  </p:sldIdLst>
  <p:sldSz cx="9144000" cy="6858000" type="screen4x3"/>
  <p:notesSz cx="9637713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9E00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2429" autoAdjust="0"/>
  </p:normalViewPr>
  <p:slideViewPr>
    <p:cSldViewPr>
      <p:cViewPr>
        <p:scale>
          <a:sx n="50" d="100"/>
          <a:sy n="50" d="100"/>
        </p:scale>
        <p:origin x="-3384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4182488" cy="34267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5455180" y="0"/>
            <a:ext cx="4182488" cy="34267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0BDAA837-7EB7-41C0-9E19-CA175510F26C}" type="datetimeFigureOut">
              <a:t>09/01/2019</a:t>
            </a:fld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6515214"/>
            <a:ext cx="4182488" cy="34267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5455180" y="6515214"/>
            <a:ext cx="4182488" cy="34267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8F06EE0-9F39-4CAA-BE42-D4FC89701DF6}" type="slidenum">
              <a:t>‹N°›</a:t>
            </a:fld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027968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F46CBCE6-33EC-4179-90B2-E7404CBA7F74}" type="datetimeFigureOut">
              <a:t>09/01/2019</a:t>
            </a:fld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B2F307D-2115-4557-9E13-F7BC3ECB66A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760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216000" marR="0" indent="-216000" rtl="0" hangingPunct="0">
      <a:tabLst/>
      <a:defRPr lang="fr-FR" sz="2000" b="0" i="0" u="none" strike="noStrike" kern="1200">
        <a:ln>
          <a:noFill/>
        </a:ln>
        <a:latin typeface="Arial" pitchFamily="18"/>
        <a:ea typeface="Microsoft YaHei" pitchFamily="2"/>
        <a:cs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103563" y="514350"/>
            <a:ext cx="3430587" cy="2571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63720" y="3257640"/>
            <a:ext cx="7709760" cy="3085920"/>
          </a:xfrm>
        </p:spPr>
        <p:txBody>
          <a:bodyPr wrap="square" lIns="90000" tIns="45000" rIns="90000" bIns="45000" anchor="t"/>
          <a:lstStyle/>
          <a:p>
            <a:pPr lvl="0"/>
            <a:r>
              <a:rPr lang="fr-FR" b="1" u="sng" dirty="0"/>
              <a:t/>
            </a:r>
            <a:br>
              <a:rPr lang="fr-FR" b="1" u="sng" dirty="0"/>
            </a:br>
            <a:r>
              <a:rPr lang="fr-FR" b="1" u="sng" dirty="0" err="1"/>
              <a:t>Presentation</a:t>
            </a:r>
            <a:r>
              <a:rPr lang="fr-FR" b="1" u="sng" dirty="0"/>
              <a:t> Eric  </a:t>
            </a:r>
            <a:r>
              <a:rPr lang="fr-FR" dirty="0"/>
              <a:t>Arrivée </a:t>
            </a:r>
            <a:r>
              <a:rPr lang="fr-FR" dirty="0" smtClean="0"/>
              <a:t>Drôme </a:t>
            </a:r>
            <a:r>
              <a:rPr lang="fr-FR" dirty="0"/>
              <a:t>il y a 45 ans, Facteur instruments anciens à </a:t>
            </a:r>
            <a:r>
              <a:rPr lang="fr-FR" dirty="0" smtClean="0"/>
              <a:t>cordes: </a:t>
            </a:r>
            <a:r>
              <a:rPr lang="fr-FR" dirty="0"/>
              <a:t>vielles, guitares baroques, Facteur instruments à vent, flutes à bec</a:t>
            </a:r>
            <a:r>
              <a:rPr lang="fr-FR" dirty="0" smtClean="0"/>
              <a:t>, galoubets, </a:t>
            </a:r>
            <a:r>
              <a:rPr lang="fr-FR" dirty="0"/>
              <a:t>cornemuses et Musette de Cour. </a:t>
            </a:r>
            <a:br>
              <a:rPr lang="fr-FR" dirty="0"/>
            </a:br>
            <a:r>
              <a:rPr lang="fr-FR" dirty="0"/>
              <a:t>Création de Bois d’Harmonie, accessoires de violon, chevilles cordiers piques mentonnières utilisant le Buis local, mais </a:t>
            </a:r>
            <a:r>
              <a:rPr lang="fr-FR" dirty="0" smtClean="0"/>
              <a:t>aussi </a:t>
            </a:r>
            <a:r>
              <a:rPr lang="fr-FR" dirty="0"/>
              <a:t>des Ebènes et </a:t>
            </a:r>
            <a:r>
              <a:rPr lang="fr-FR" dirty="0" smtClean="0"/>
              <a:t>Palissandres.</a:t>
            </a:r>
            <a:endParaRPr lang="fr-FR" dirty="0"/>
          </a:p>
          <a:p>
            <a:pPr lvl="0"/>
            <a:r>
              <a:rPr lang="fr-FR" b="1" u="sng" dirty="0"/>
              <a:t>Ma Présentation d’aujourd’hui </a:t>
            </a:r>
            <a:r>
              <a:rPr lang="fr-FR" b="1" u="sng" dirty="0" smtClean="0"/>
              <a:t>: </a:t>
            </a:r>
            <a:r>
              <a:rPr lang="fr-FR" b="1" u="none" dirty="0" smtClean="0"/>
              <a:t>Cette présentation ne recouvre pas exactement mon cursus professionnel, </a:t>
            </a:r>
            <a:br>
              <a:rPr lang="fr-FR" b="1" u="none" dirty="0" smtClean="0"/>
            </a:br>
            <a:r>
              <a:rPr lang="fr-FR" b="0" u="sng" dirty="0" smtClean="0"/>
              <a:t>si vous </a:t>
            </a:r>
            <a:r>
              <a:rPr lang="fr-FR" b="0" u="sng" dirty="0" err="1" smtClean="0"/>
              <a:t>etes</a:t>
            </a:r>
            <a:r>
              <a:rPr lang="fr-FR" b="0" u="sng" dirty="0" smtClean="0"/>
              <a:t> </a:t>
            </a:r>
            <a:r>
              <a:rPr lang="fr-FR" b="1" u="sng" dirty="0" smtClean="0"/>
              <a:t>intéressé</a:t>
            </a:r>
            <a:r>
              <a:rPr lang="fr-FR" b="1" u="sng" baseline="0" dirty="0" smtClean="0"/>
              <a:t> par le buis et les accessoires </a:t>
            </a:r>
            <a:r>
              <a:rPr lang="fr-FR" b="0" u="sng" baseline="0" dirty="0" smtClean="0"/>
              <a:t>de violon, voyez la</a:t>
            </a:r>
            <a:r>
              <a:rPr lang="fr-FR" b="1" u="none" baseline="0" dirty="0" smtClean="0"/>
              <a:t> </a:t>
            </a:r>
            <a:r>
              <a:rPr lang="fr-FR" b="1" u="none" baseline="0" dirty="0" err="1" smtClean="0"/>
              <a:t>video</a:t>
            </a:r>
            <a:r>
              <a:rPr lang="fr-FR" b="1" u="none" baseline="0" dirty="0" smtClean="0"/>
              <a:t> You Tube « l’homme des buis »</a:t>
            </a:r>
            <a:br>
              <a:rPr lang="fr-FR" b="1" u="none" baseline="0" dirty="0" smtClean="0"/>
            </a:br>
            <a:r>
              <a:rPr lang="fr-FR" b="1" u="none" baseline="0" dirty="0" smtClean="0"/>
              <a:t> Je vous parlerai aujourd’hui surtout de l’ébène et des nouvelles technologies du bois.</a:t>
            </a:r>
          </a:p>
          <a:p>
            <a:pPr lvl="0"/>
            <a:endParaRPr lang="fr-FR" b="1" u="sng" dirty="0"/>
          </a:p>
          <a:p>
            <a:pPr lvl="0"/>
            <a:r>
              <a:rPr lang="fr-FR" b="1" u="sng" dirty="0" smtClean="0"/>
              <a:t>Le </a:t>
            </a:r>
            <a:r>
              <a:rPr lang="fr-FR" b="1" u="sng" dirty="0"/>
              <a:t>bois est relié à la Musique depuis les civilisations anciennes</a:t>
            </a:r>
            <a:r>
              <a:rPr lang="fr-FR" u="sng" dirty="0"/>
              <a:t>: </a:t>
            </a:r>
            <a:r>
              <a:rPr lang="fr-FR" u="sng" dirty="0" smtClean="0"/>
              <a:t>Il sert essentiellement à fabriquer des boites.</a:t>
            </a:r>
            <a:r>
              <a:rPr lang="fr-FR" u="sng" baseline="0" dirty="0" smtClean="0"/>
              <a:t> </a:t>
            </a:r>
            <a:br>
              <a:rPr lang="fr-FR" u="sng" baseline="0" dirty="0" smtClean="0"/>
            </a:br>
            <a:r>
              <a:rPr lang="fr-FR" u="sng" baseline="0" dirty="0" smtClean="0"/>
              <a:t>Les instruments</a:t>
            </a:r>
            <a:r>
              <a:rPr lang="fr-FR" u="sng" dirty="0" smtClean="0"/>
              <a:t> de Musique sont les outils sonores des musiciens; ils servent à l’</a:t>
            </a:r>
            <a:r>
              <a:rPr lang="fr-FR" dirty="0" smtClean="0"/>
              <a:t>Amplification sonore des cordes ou des tuyaux, et à leur décoration.</a:t>
            </a:r>
            <a:r>
              <a:rPr lang="fr-FR" b="1" dirty="0" smtClean="0"/>
              <a:t> </a:t>
            </a:r>
          </a:p>
          <a:p>
            <a:pPr lvl="0"/>
            <a:endParaRPr lang="fr-FR" b="1" dirty="0" smtClean="0"/>
          </a:p>
          <a:p>
            <a:pPr marL="342900" lvl="0" indent="-342900">
              <a:buFont typeface="Wingdings" pitchFamily="2" charset="2"/>
              <a:buChar char="q"/>
            </a:pPr>
            <a:r>
              <a:rPr lang="fr-FR" b="1" u="sng" dirty="0" smtClean="0"/>
              <a:t>Présentation de l’ébène: </a:t>
            </a:r>
            <a:r>
              <a:rPr lang="fr-FR" b="1" u="sng" dirty="0" err="1" smtClean="0"/>
              <a:t>Hbny</a:t>
            </a:r>
            <a:r>
              <a:rPr lang="fr-FR" b="1" u="sng" dirty="0" smtClean="0"/>
              <a:t>, mot égyptien antique.</a:t>
            </a:r>
            <a:br>
              <a:rPr lang="fr-FR" b="1" u="sng" dirty="0" smtClean="0"/>
            </a:br>
            <a:endParaRPr lang="fr-FR" b="1" u="sng" dirty="0" smtClean="0"/>
          </a:p>
          <a:p>
            <a:pPr marL="342900" lvl="0" indent="-342900">
              <a:buFont typeface="Wingdings" pitchFamily="2" charset="2"/>
              <a:buChar char="q"/>
            </a:pPr>
            <a:r>
              <a:rPr lang="fr-FR" b="1" u="sng" dirty="0" smtClean="0"/>
              <a:t>la </a:t>
            </a:r>
            <a:r>
              <a:rPr lang="fr-FR" b="1" u="sng" dirty="0"/>
              <a:t>Disparition actuelle des ressources, </a:t>
            </a:r>
            <a:r>
              <a:rPr lang="fr-FR" dirty="0"/>
              <a:t>des bois </a:t>
            </a:r>
            <a:r>
              <a:rPr lang="fr-FR" dirty="0" smtClean="0"/>
              <a:t>exotiques</a:t>
            </a:r>
            <a:br>
              <a:rPr lang="fr-FR" dirty="0" smtClean="0"/>
            </a:br>
            <a:endParaRPr lang="fr-FR" dirty="0"/>
          </a:p>
          <a:p>
            <a:pPr marL="342900" lvl="0" indent="-342900">
              <a:buFont typeface="Wingdings" pitchFamily="2" charset="2"/>
              <a:buChar char="q"/>
            </a:pPr>
            <a:r>
              <a:rPr lang="fr-FR" b="1" u="sng" dirty="0"/>
              <a:t>Quel Avenir</a:t>
            </a:r>
            <a:r>
              <a:rPr lang="fr-FR" dirty="0"/>
              <a:t>: Matériaux de remplacement, Bois modernes, Modélisation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103563" y="514350"/>
            <a:ext cx="3430587" cy="2571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63720" y="3257640"/>
            <a:ext cx="7709760" cy="3085920"/>
          </a:xfrm>
        </p:spPr>
        <p:txBody>
          <a:bodyPr wrap="square" lIns="90000" tIns="45000" rIns="90000" bIns="45000" anchor="t"/>
          <a:lstStyle/>
          <a:p>
            <a:pPr marL="457200" lvl="0" indent="0" algn="l" hangingPunct="1"/>
            <a:endParaRPr lang="fr-FR" sz="1200" b="1" u="sng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Pour sortir des modèles traditionnels, on étudie maintenant la mécanique du bois </a:t>
            </a:r>
            <a:r>
              <a:rPr lang="fr-FR" sz="1200" b="0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(à Montpellier, le CIRAD et le LMGC)</a:t>
            </a:r>
            <a:r>
              <a:rPr lang="fr-FR" sz="1200" b="0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.</a:t>
            </a:r>
            <a:br>
              <a:rPr lang="fr-FR" sz="1200" b="0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endParaRPr lang="fr-FR" sz="1200" b="0" u="none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r>
              <a:rPr lang="fr-FR" sz="1200" b="0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Un mot barbare, </a:t>
            </a:r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 bois est anisotrope </a:t>
            </a:r>
            <a:r>
              <a:rPr lang="fr-FR" sz="1200" b="1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(on pourrait dire qu’il a des propriétés mécaniques différentes, selon le sens dans lequel on l’utilise,</a:t>
            </a:r>
            <a:br>
              <a:rPr lang="fr-FR" sz="1200" b="1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200" b="1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Stabilité</a:t>
            </a:r>
            <a:r>
              <a:rPr lang="fr-FR" sz="1200" b="0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: Selon la provenance dans le tronc, le bois va se déformer, se rétracter</a:t>
            </a:r>
            <a: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différemment, Il « tire à cœur »</a:t>
            </a:r>
            <a:endParaRPr lang="fr-FR" sz="1200" b="0" u="none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Souplesse</a:t>
            </a:r>
            <a:r>
              <a:rPr lang="fr-FR" sz="1200" b="0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:</a:t>
            </a:r>
            <a: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Selon le sens (dosse ou quartier), la planche n’aura pas la même rigidité: c’est important pour la transmission vibratoire d’un instrument (exemple, un manche de guitare) </a:t>
            </a:r>
          </a:p>
          <a:p>
            <a:pPr marL="457200" lvl="0" indent="0" algn="l" hangingPunct="1"/>
            <a:endParaRPr lang="fr-FR" sz="1200" b="0" u="none" baseline="0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200" b="1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 bois est constitué </a:t>
            </a:r>
            <a: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de fibres, et de cellules de </a:t>
            </a:r>
            <a:r>
              <a:rPr lang="fr-FR" sz="1200" b="1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structure et d’ossature </a:t>
            </a:r>
            <a: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(comparables au </a:t>
            </a:r>
            <a:r>
              <a:rPr lang="fr-FR" sz="1200" b="0" u="none" baseline="0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feraillage</a:t>
            </a:r>
            <a: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du béton), C’est essentiellement la Cellulose.</a:t>
            </a:r>
          </a:p>
          <a:p>
            <a:pPr marL="457200" lvl="0" indent="0" algn="l" hangingPunct="1"/>
            <a: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D’autres </a:t>
            </a:r>
            <a:r>
              <a:rPr lang="fr-FR" sz="1200" b="1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constituants sont plus mous et plus collants</a:t>
            </a:r>
            <a: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: des tubules, des vaisseaux, des matériaux de stockage Ce sont surtout des </a:t>
            </a:r>
            <a:r>
              <a:rPr lang="fr-FR" sz="1200" b="0" u="none" baseline="0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Hémi-celluloses</a:t>
            </a:r>
            <a: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</a:t>
            </a:r>
            <a:endParaRPr lang="fr-FR" sz="1200" b="0" u="none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endParaRPr lang="fr-FR" sz="1200" b="1" u="sng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Dans</a:t>
            </a:r>
            <a:r>
              <a:rPr lang="fr-FR" sz="1200" b="1" u="sng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des conditions particulières d’humidité, de température et de pression,</a:t>
            </a:r>
            <a:br>
              <a:rPr lang="fr-FR" sz="1200" b="1" u="sng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il est possible de cintrer, d’écraser, ou même de souder le bois, </a:t>
            </a:r>
            <a:r>
              <a:rPr lang="fr-FR" sz="1200" b="1" u="sng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de manière réversible</a:t>
            </a:r>
            <a:br>
              <a:rPr lang="fr-FR" sz="1200" b="1" u="sng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u="sng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Voilà l’exemple de la Flèche de Cupidon</a:t>
            </a:r>
            <a: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: </a:t>
            </a:r>
            <a:r>
              <a:rPr lang="fr-FR" sz="1200" b="0" u="none" baseline="0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Inoue</a:t>
            </a:r>
            <a: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1982, puis Joseph Gril</a:t>
            </a:r>
            <a:b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endParaRPr lang="fr-FR" sz="1200" b="0" u="none" baseline="0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r>
              <a:rPr lang="fr-FR" sz="1200" b="1" u="sng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Il est possible de rendre  cette expérience irréversible, par un traitement de Torréfaction </a:t>
            </a:r>
            <a:r>
              <a:rPr lang="fr-FR" sz="1200" b="1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(une sorte de caramélisation)</a:t>
            </a:r>
            <a:br>
              <a:rPr lang="fr-FR" sz="1200" b="1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La torréfaction modifie et améliore  les qualités sonores du bois,</a:t>
            </a:r>
          </a:p>
          <a:p>
            <a:pPr marL="457200" lvl="0" indent="0" algn="l" hangingPunct="1"/>
            <a:r>
              <a:rPr lang="fr-FR" sz="1200" b="1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Elle était pratiquée traditionnellement en Afrique  pour la fabrication de leur xylophone , le Balafon.</a:t>
            </a:r>
            <a:endParaRPr lang="fr-FR" sz="1200" b="1" u="none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endParaRPr lang="fr-FR" sz="1200" b="1" u="sng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r>
              <a:rPr lang="fr-FR" sz="1200" b="0" i="1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Coupe d’un tronc</a:t>
            </a:r>
          </a:p>
          <a:p>
            <a:pPr marL="457200" lvl="0" indent="0" algn="l" hangingPunct="1"/>
            <a:r>
              <a:rPr lang="fr-FR" sz="1200" b="0" i="1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Microscopie 3D du bois</a:t>
            </a:r>
          </a:p>
          <a:p>
            <a:pPr marL="457200" lvl="0" indent="0" algn="l" hangingPunct="1"/>
            <a:r>
              <a:rPr lang="fr-FR" sz="1200" b="0" i="1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Planches sur Quartier et sur Dosse</a:t>
            </a:r>
          </a:p>
          <a:p>
            <a:pPr marL="457200" lvl="0" indent="0" algn="l" hangingPunct="1"/>
            <a:r>
              <a:rPr lang="fr-FR" sz="1200" b="0" i="1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Flèche de Cupidon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103563" y="514350"/>
            <a:ext cx="3430587" cy="2571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63720" y="3257640"/>
            <a:ext cx="7709760" cy="3085920"/>
          </a:xfrm>
        </p:spPr>
        <p:txBody>
          <a:bodyPr wrap="square" lIns="90000" tIns="45000" rIns="90000" bIns="45000" anchor="t"/>
          <a:lstStyle/>
          <a:p>
            <a:pPr marL="216000" marR="0" lvl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i="0" u="none" strike="noStrike" kern="1200" dirty="0" smtClean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Arial Unicode MS" pitchFamily="2"/>
            </a:endParaRPr>
          </a:p>
          <a:p>
            <a:pPr marL="216000" marR="0" lvl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i="0" u="none" strike="noStrike" kern="1200" dirty="0" smtClean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Arial Unicode MS" pitchFamily="2"/>
            </a:endParaRPr>
          </a:p>
          <a:p>
            <a:pPr marL="216000" marR="0" lvl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i="0" u="none" strike="noStrike" kern="1200" dirty="0" smtClean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Arial Unicode MS" pitchFamily="2"/>
            </a:endParaRPr>
          </a:p>
          <a:p>
            <a:pPr marL="216000" marR="0" lvl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i="0" u="none" strike="noStrike" kern="1200" dirty="0" smtClean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Arial Unicode MS" pitchFamily="2"/>
            </a:endParaRPr>
          </a:p>
          <a:p>
            <a:pPr marL="216000" marR="0" lvl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L’arrivée </a:t>
            </a:r>
            <a:r>
              <a:rPr lang="fr-FR" sz="12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des cintrages, des </a:t>
            </a:r>
            <a:r>
              <a:rPr lang="fr-FR" sz="1200" b="1" i="0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lamellés-collés</a:t>
            </a:r>
            <a: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 (avec des portées bien supérieures au métal de + de 35m), des panneaux de particules, grâce aux colles et aux résines,</a:t>
            </a:r>
            <a:b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 a été le premier tournant d’avenir pour l’économie du bois, et ce n’est qu’un début.</a:t>
            </a:r>
          </a:p>
          <a:p>
            <a:pPr lvl="0"/>
            <a:endParaRPr lang="fr-FR" sz="1200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Nouveaux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matériaux</a:t>
            </a:r>
          </a:p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Les colles et la valorisation des poussières (medium), des copeaux (panneaux de particules), le lamellé-collé, les composites carbone, fibres de lin; 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les nouveaux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materiaux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ont déjà envahi la lutherie: archets et instruments carbone, filets en plastique, : excellentes qualités acoustiques, mais…la normalisation des qualités acoustiques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est:Carbone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boring</a:t>
            </a:r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Nouvelles technologies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: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Les plans existent depuis longtemps, mais il y a un apport indéniable du 3D, et de la prévision</a:t>
            </a:r>
            <a:r>
              <a:rPr lang="fr-FR" sz="120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des résistances, vibrations,,,,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Modélisation prédictive, des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resistances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mécaniques, des capacités vibratoires… stabilité, normalisation des inégalités et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assymétries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naturelles du bois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Bois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compressés Torréfiés: stabilité, amélioration acoustique</a:t>
            </a:r>
          </a:p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Les Champignons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La Découpe Laser</a:t>
            </a:r>
          </a:p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collage et soudure du bois,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Les extractibles</a:t>
            </a:r>
          </a:p>
          <a:p>
            <a:pPr lvl="0"/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i="1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Epicea</a:t>
            </a:r>
            <a:r>
              <a:rPr lang="fr-FR" sz="1200" i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compressé </a:t>
            </a:r>
            <a:r>
              <a:rPr lang="fr-FR" sz="1200" i="1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Swiss</a:t>
            </a: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200" i="1" baseline="0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wood</a:t>
            </a: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solution</a:t>
            </a:r>
            <a:b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Boitier photo ALPA en Erable compressé</a:t>
            </a:r>
            <a:b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Champignons ; Plat en  Erable tourné; Sara Robinson State Oregon </a:t>
            </a:r>
            <a:r>
              <a:rPr lang="fr-FR" sz="1200" i="1" baseline="0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University</a:t>
            </a: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Chevalet violon Despiau Erable découpe Laser</a:t>
            </a:r>
            <a:endParaRPr lang="fr-FR" sz="1200" i="1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216000" marR="0" lvl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1" u="none" strike="noStrike" kern="1200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Dome</a:t>
            </a:r>
            <a:r>
              <a:rPr lang="fr-FR" sz="1200" b="0" i="1" u="none" strike="noStrike" kern="1200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-charpente en lamellé, couverture de piscine</a:t>
            </a:r>
          </a:p>
          <a:p>
            <a:pPr lvl="0"/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12  Les nouvelles technologies et le bois :Cupidon ;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torrefaction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compression, champignons, et murier. Stabilité (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apPhoto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de SWS)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103563" y="514350"/>
            <a:ext cx="3430587" cy="2571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63720" y="3257640"/>
            <a:ext cx="7709760" cy="3085920"/>
          </a:xfrm>
        </p:spPr>
        <p:txBody>
          <a:bodyPr wrap="square" lIns="90000" tIns="45000" rIns="90000" bIns="45000" anchor="t"/>
          <a:lstStyle/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Nouveaux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matériaux: plus de détails !!</a:t>
            </a:r>
          </a:p>
          <a:p>
            <a:pPr lvl="0"/>
            <a:endParaRPr lang="fr-FR" sz="1200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Les colles et la valorisation des poussières (medium), des copeaux (panneaux de particules), le lamellé-collé, les composites carbone, fibres de lin; 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les nouveaux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materiaux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ont déjà envahi la lutherie: archets et instruments carbone, filets en plastique, : excellentes qualités acoustiques, mais…la normalisation des qualités acoustiques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est:Carbone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boring</a:t>
            </a:r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Nouvelles technologies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: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Les plans existent depuis longtemps, mais il y a un apport indéniable du 3D, et de la prévision</a:t>
            </a:r>
            <a:r>
              <a:rPr lang="fr-FR" sz="120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des résistances, vibrations,,,,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Modélisation prédictive, des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resistances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mécaniques, des capacités vibratoires… stabilité, normalisation des inégalités et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assymétries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naturelles du bois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Bois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compressés Torréfiés: stabilité, amélioration acoustique</a:t>
            </a:r>
          </a:p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Les Champignons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La Découpe Laser</a:t>
            </a:r>
          </a:p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collage et soudure du bois,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Les extractibles</a:t>
            </a:r>
          </a:p>
          <a:p>
            <a:pPr lvl="0"/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i="1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Epicea</a:t>
            </a:r>
            <a:r>
              <a:rPr lang="fr-FR" sz="1200" i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compressé </a:t>
            </a:r>
            <a:r>
              <a:rPr lang="fr-FR" sz="1200" i="1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Swiss</a:t>
            </a: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200" i="1" baseline="0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wood</a:t>
            </a: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solution</a:t>
            </a:r>
            <a:b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Boitier photo ALPA en Erable compressé</a:t>
            </a:r>
            <a:b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Champignons ; Plat en  Erable tourné; Sara Robinson State Oregon </a:t>
            </a:r>
            <a:r>
              <a:rPr lang="fr-FR" sz="1200" i="1" baseline="0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University</a:t>
            </a: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Chevalet violon Despiau Erable découpe Laser</a:t>
            </a:r>
            <a:endParaRPr lang="fr-FR" sz="1200" i="1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12  Les nouvelles technologies et le bois :Cupidon ;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torrefaction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compression, champignons, et murier. Stabilité (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apPhoto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de SWS)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103563" y="514350"/>
            <a:ext cx="3430587" cy="2571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63720" y="3257640"/>
            <a:ext cx="7709760" cy="3085920"/>
          </a:xfrm>
        </p:spPr>
        <p:txBody>
          <a:bodyPr wrap="square" lIns="90000" tIns="45000" rIns="90000" bIns="45000" anchor="t"/>
          <a:lstStyle/>
          <a:p>
            <a:pPr lvl="0"/>
            <a:r>
              <a:rPr lang="fr-FR" dirty="0"/>
              <a:t>La conclusion écologique est que nous laissons un désert derrière nous.</a:t>
            </a:r>
          </a:p>
          <a:p>
            <a:pPr lvl="0"/>
            <a:r>
              <a:rPr lang="fr-FR" dirty="0" smtClean="0"/>
              <a:t>Ma </a:t>
            </a:r>
            <a:r>
              <a:rPr lang="fr-FR" dirty="0"/>
              <a:t>conclusion pour la lutherie</a:t>
            </a:r>
            <a:r>
              <a:rPr lang="fr-FR" dirty="0" smtClean="0"/>
              <a:t>: On </a:t>
            </a:r>
            <a:r>
              <a:rPr lang="fr-FR" dirty="0"/>
              <a:t>replante, mais on ne sait pas attendre (les bois durs sont très lents à faire pousser)</a:t>
            </a:r>
            <a:br>
              <a:rPr lang="fr-FR" dirty="0"/>
            </a:br>
            <a:r>
              <a:rPr lang="fr-FR" dirty="0"/>
              <a:t>Malgré des </a:t>
            </a:r>
            <a:r>
              <a:rPr lang="fr-FR" dirty="0" smtClean="0"/>
              <a:t>innovations magnifiques, recherches </a:t>
            </a:r>
            <a:r>
              <a:rPr lang="fr-FR" dirty="0"/>
              <a:t>historiques scientifiques, L’industrialisation entraine des pertes du savoir « à l’ancienne », (charnières d’étui de Stradivari, dans beaucoup de cas, préparation des vernis, séchage des bois, toutes ces activités ayant été déléguées à la sous-traitance, perte de perception acoustique, puisqu’on fait confiance aux machines qui entendent.</a:t>
            </a:r>
          </a:p>
          <a:p>
            <a:pPr lvl="0"/>
            <a:r>
              <a:rPr lang="fr-FR" dirty="0"/>
              <a:t>Le nouveau monde est clinquant, mais trop brillant pour </a:t>
            </a:r>
            <a:r>
              <a:rPr lang="fr-FR" dirty="0" smtClean="0"/>
              <a:t>être honnête </a:t>
            </a:r>
            <a:r>
              <a:rPr lang="fr-FR" dirty="0"/>
              <a:t>!</a:t>
            </a:r>
          </a:p>
          <a:p>
            <a:pPr lvl="0"/>
            <a:r>
              <a:rPr lang="fr-FR" dirty="0" smtClean="0"/>
              <a:t>  Petit mot sur les buis en France: La Pyrale…</a:t>
            </a:r>
          </a:p>
          <a:p>
            <a:pPr lvl="0"/>
            <a:endParaRPr lang="fr-FR" dirty="0"/>
          </a:p>
          <a:p>
            <a:pPr lvl="0"/>
            <a:r>
              <a:rPr lang="fr-FR" b="1" dirty="0" err="1"/>
              <a:t>TVvaldeDrome</a:t>
            </a:r>
            <a:r>
              <a:rPr lang="fr-FR" dirty="0"/>
              <a:t> a réalisé </a:t>
            </a:r>
            <a:r>
              <a:rPr lang="fr-FR" dirty="0" smtClean="0"/>
              <a:t>une </a:t>
            </a:r>
            <a:r>
              <a:rPr lang="fr-FR" dirty="0" err="1" smtClean="0"/>
              <a:t>video</a:t>
            </a:r>
            <a:r>
              <a:rPr lang="fr-FR" dirty="0" smtClean="0"/>
              <a:t> </a:t>
            </a:r>
            <a:r>
              <a:rPr lang="fr-FR" dirty="0"/>
              <a:t>sur le bois de Buis, et son usage en facture instrumentale.</a:t>
            </a:r>
          </a:p>
          <a:p>
            <a:pPr lvl="0"/>
            <a:r>
              <a:rPr lang="fr-FR" dirty="0"/>
              <a:t>A chercher </a:t>
            </a:r>
            <a:r>
              <a:rPr lang="fr-FR" dirty="0" smtClean="0"/>
              <a:t>sur </a:t>
            </a:r>
            <a:r>
              <a:rPr lang="fr-FR" b="1" dirty="0" err="1" smtClean="0"/>
              <a:t>YouTube</a:t>
            </a:r>
            <a:r>
              <a:rPr lang="fr-FR" b="1" dirty="0"/>
              <a:t>; l’homme des buis </a:t>
            </a:r>
            <a:r>
              <a:rPr lang="fr-FR" dirty="0" smtClean="0"/>
              <a:t>.</a:t>
            </a:r>
            <a:endParaRPr lang="fr-FR" dirty="0"/>
          </a:p>
          <a:p>
            <a:pPr lvl="0"/>
            <a:endParaRPr lang="fr-FR" dirty="0"/>
          </a:p>
          <a:p>
            <a:pPr lvl="0"/>
            <a:endParaRPr lang="fr-FR" dirty="0"/>
          </a:p>
          <a:p>
            <a:pPr lvl="0"/>
            <a:r>
              <a:rPr lang="fr-FR" dirty="0"/>
              <a:t>Merci au laboratoire de la mécanique et de Génie du Bois à Montpellier (Joseph Gril)</a:t>
            </a:r>
            <a:br>
              <a:rPr lang="fr-FR" dirty="0"/>
            </a:br>
            <a:r>
              <a:rPr lang="fr-FR" dirty="0"/>
              <a:t>Merci à Anne Houssay </a:t>
            </a:r>
            <a:r>
              <a:rPr lang="fr-FR" dirty="0" smtClean="0"/>
              <a:t>du musée </a:t>
            </a:r>
            <a:r>
              <a:rPr lang="fr-FR" dirty="0"/>
              <a:t>de la Musique de </a:t>
            </a:r>
            <a:r>
              <a:rPr lang="fr-FR" dirty="0" smtClean="0"/>
              <a:t>Paris.</a:t>
            </a:r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103563" y="514350"/>
            <a:ext cx="3430587" cy="2571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63720" y="3257640"/>
            <a:ext cx="7709760" cy="3085920"/>
          </a:xfrm>
        </p:spPr>
        <p:txBody>
          <a:bodyPr wrap="square" lIns="90000" tIns="45000" rIns="90000" bIns="45000" anchor="t"/>
          <a:lstStyle/>
          <a:p>
            <a:pPr lvl="0"/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Depuis le Renaissance</a:t>
            </a:r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nous avons conservé un très riche</a:t>
            </a:r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patrimoine d’instruments de musique européens </a:t>
            </a:r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dans les musées. </a:t>
            </a:r>
            <a:b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Certains sont en bon état, d’autres sont délabrés. Les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instruments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s’usent, et demandent à être entretenus comme des  trésors. 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Ils sont  contemporains de Mozart, ou de Stradivarius, et témoignent de l’Art, de la Culture, ou de l’Histoire  des techniques.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Les instruments les plus ordinaires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ont beaucoup joué, ils se sont usés plus rapidement. 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Ils ont donc disparu bien plus vite que les riches instruments de l’aristocratie, décorés et sculptés de nacre, d’écaille, d’ivoire ou d’ébène.</a:t>
            </a:r>
          </a:p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Amplification sonore :</a:t>
            </a:r>
            <a:b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Avant l’</a:t>
            </a:r>
            <a:r>
              <a:rPr lang="fr-FR" sz="11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arrivée du son amplifié par les Haut-parleurs,  l’amplification sonore se faisait grâce aux propriétés mécaniques des matériaux:</a:t>
            </a:r>
            <a:br>
              <a:rPr lang="fr-FR" sz="11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1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Parmi les instruments sonores, l’orgue, la trompette ou la cornemuse n’ont aucun besoin de branchement électrique,</a:t>
            </a:r>
            <a:br>
              <a:rPr lang="fr-FR" sz="11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1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La caisse de résonance en bois d’un violon ou le pavillon d’une trompette sont des amplificateurs efficaces.</a:t>
            </a:r>
          </a:p>
          <a:p>
            <a:pPr lvl="0"/>
            <a:endParaRPr lang="fr-FR" sz="11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1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1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Epinette Goujon Paris 1763</a:t>
            </a:r>
            <a:b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Flute a bec </a:t>
            </a:r>
            <a:r>
              <a:rPr lang="fr-FR" sz="1100" i="1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Stanesby</a:t>
            </a:r>
            <a: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buis Londres 1734</a:t>
            </a:r>
            <a:b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Détail Théorbe, Venise Sellas 1640 </a:t>
            </a:r>
            <a:r>
              <a:rPr lang="fr-FR" sz="1100" i="1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Ebene</a:t>
            </a:r>
            <a: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Ivoire</a:t>
            </a:r>
            <a:b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Bock cornemuse allemande </a:t>
            </a:r>
            <a:r>
              <a:rPr lang="fr-FR" sz="1100" i="1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XVIIIè</a:t>
            </a:r>
            <a: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100" i="1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Metropolitan</a:t>
            </a:r>
            <a: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New </a:t>
            </a:r>
            <a:r>
              <a:rPr lang="fr-FR" sz="1100" i="1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york</a:t>
            </a:r>
            <a: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Basse de viole </a:t>
            </a:r>
            <a:r>
              <a:rPr lang="fr-FR" sz="1100" i="1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Tielke</a:t>
            </a:r>
            <a:r>
              <a:rPr lang="fr-FR" sz="1100" i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1701 Bruxelles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103563" y="514350"/>
            <a:ext cx="3430587" cy="2571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63720" y="3257640"/>
            <a:ext cx="7709760" cy="3085920"/>
          </a:xfrm>
        </p:spPr>
        <p:txBody>
          <a:bodyPr wrap="square" lIns="90000" tIns="45000" rIns="90000" bIns="45000" anchor="t"/>
          <a:lstStyle/>
          <a:p>
            <a:pPr lvl="0"/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 travail artisanal traditionnel:</a:t>
            </a:r>
            <a:b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0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 luthier concevait</a:t>
            </a:r>
            <a:r>
              <a:rPr lang="fr-FR" sz="1200" b="0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et fabriquait tout (exemple des charnières d’étuis de violons  Stradivarius). Outillage manuel: rabot canif moules trusquin compas .</a:t>
            </a:r>
            <a:endParaRPr lang="fr-FR" sz="1200" b="0" u="none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endParaRPr lang="fr-FR" sz="1200" b="1" u="sng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La lutherie industrielle existe  depuis 150 ans </a:t>
            </a:r>
            <a:r>
              <a:rPr lang="fr-FR" sz="1200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pour les instruments de qualité plus ordinaire.</a:t>
            </a:r>
            <a:br>
              <a:rPr lang="fr-FR" sz="1200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Ils vont de pair avec la démocratisation de la pratique musicale: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La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spécialisation des postes de production, la distribution commerciale de masse, ont permis de réduire les coûts, 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L’envers </a:t>
            </a:r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du décor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 été une baisse de la qualité des instruments.</a:t>
            </a:r>
          </a:p>
          <a:p>
            <a:pPr lvl="0"/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 la même époque, se produit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une exploration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systématique mondiale de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tous les beaux bois utilisables en lutherie, et enfin une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sur-exploitation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des forets tropicales.</a:t>
            </a:r>
          </a:p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Nous suivons donc le schéma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de consommation moderne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: on ne répare plus, on jette, et on rachète du neuf.</a:t>
            </a:r>
          </a:p>
          <a:p>
            <a:pPr lvl="0"/>
            <a:endParaRPr lang="fr-FR" sz="1200" b="0" u="none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Un </a:t>
            </a:r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tournant s’amorce au 21ème siècle, depuis l’arrivée de la robotique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Non seulement la précision et la qualité du travail ont fait des pas de géants, mais encore on a appris à économiser la matière, et diminuer les chutes… et à replanter des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arbres.</a:t>
            </a:r>
          </a:p>
          <a:p>
            <a:pPr lvl="0"/>
            <a:endParaRPr lang="fr-FR" sz="1200" b="1" u="sng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La </a:t>
            </a:r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lutherie artisanale de haut de gamme existe toujours,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Elle aussi souffre d’un manque de disponibilité de matériaux de haute qualité.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endParaRPr lang="fr-FR" sz="1200" b="1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endParaRPr lang="fr-FR" sz="1200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i="1" u="none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Atelier de Montage LABERTE 1919 à </a:t>
            </a:r>
            <a:r>
              <a:rPr lang="fr-FR" sz="1200" i="1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Mirecourt</a:t>
            </a:r>
          </a:p>
          <a:p>
            <a:pPr lvl="0"/>
            <a:r>
              <a:rPr lang="fr-FR" sz="1200" i="1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Fabrication </a:t>
            </a:r>
            <a:r>
              <a:rPr lang="fr-FR" sz="1200" i="1" u="none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de cordier de violoncelle par Bois d’Harmonie à CREST: la CN, détail de la fabrication </a:t>
            </a:r>
            <a:r>
              <a:rPr lang="fr-FR" sz="1200" i="1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automatisée de cordiers en ébène.</a:t>
            </a:r>
            <a:endParaRPr lang="fr-FR" sz="1200" i="1" u="none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endParaRPr lang="fr-FR" sz="1200" i="1" u="none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endParaRPr lang="fr-FR" sz="1200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endParaRPr lang="fr-FR" sz="1200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endParaRPr lang="fr-FR" sz="1200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endParaRPr lang="fr-FR" sz="1200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103563" y="514350"/>
            <a:ext cx="3430587" cy="2571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63720" y="3257640"/>
            <a:ext cx="7709760" cy="3085920"/>
          </a:xfrm>
        </p:spPr>
        <p:txBody>
          <a:bodyPr wrap="square" lIns="90000" tIns="45000" rIns="90000" bIns="45000" anchor="t"/>
          <a:lstStyle/>
          <a:p>
            <a:pPr lvl="0"/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Les bois de Lutherie à corde utilisés en Europe</a:t>
            </a:r>
          </a:p>
          <a:p>
            <a:pPr lvl="0"/>
            <a:endParaRPr lang="fr-FR" sz="1200" b="1" u="sng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216000" marR="0" lvl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sng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Ils ont des qualités très différentes: en voici des exemples</a:t>
            </a:r>
            <a: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/>
            </a:r>
            <a:b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fr-FR" sz="1200" b="1" i="0" u="sng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Un résineux </a:t>
            </a:r>
            <a:r>
              <a:rPr lang="fr-FR" sz="12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léger </a:t>
            </a:r>
            <a: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comme le sapin sera réservé aux tables de résonance: Excellent module d’élasticité. Mais fragiles: on les renforce avec des barrages intérieurs.  C’est la table d’une guitare, harpe, piano ou violon qui mettent en vibration l’air ambiant</a:t>
            </a:r>
            <a:b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fr-FR" sz="12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Les </a:t>
            </a:r>
            <a:r>
              <a:rPr lang="fr-FR" sz="1200" b="1" i="0" u="sng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bois plus durs</a:t>
            </a:r>
            <a:r>
              <a:rPr lang="fr-FR" sz="1200" b="0" i="0" u="sng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,</a:t>
            </a:r>
            <a: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 et résistants seront utilisés pour l’ossature des caisses, les manches, (Erable, Cormier, cyprès…).</a:t>
            </a:r>
            <a:b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 Ils peuvent être sculptés, comme une voûte de violon, ou  cintrés</a:t>
            </a:r>
            <a:r>
              <a:rPr lang="fr-FR" sz="1200" b="0" i="0" u="none" strike="noStrike" kern="1200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 comme les bords (ou éclisses) de guitares.</a:t>
            </a:r>
            <a: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/>
            </a:r>
            <a:b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 </a:t>
            </a:r>
            <a:r>
              <a:rPr lang="fr-FR" sz="12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Les </a:t>
            </a:r>
            <a:r>
              <a:rPr lang="fr-FR" sz="1200" b="1" i="0" u="sng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bois très durs</a:t>
            </a:r>
            <a: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, comme l’ébène, le palissandre ou le buis, serviront eux pour les flûtes ou les clarinettes, </a:t>
            </a:r>
            <a:b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ou bien de pièces d’usure comme les touches de clavier, les chevilles d’accordage, </a:t>
            </a:r>
            <a:b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ou encore pour la décoration de marqueterie et de sculptures.</a:t>
            </a:r>
            <a:br>
              <a:rPr lang="fr-FR" sz="1200" b="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fr-FR" sz="1200" b="1" u="sng" dirty="0" err="1" smtClean="0">
                <a:solidFill>
                  <a:srgbClr val="C00000"/>
                </a:solidFill>
                <a:effectLst/>
                <a:latin typeface="+mn-lt" pitchFamily="18"/>
                <a:ea typeface="+mn-ea" pitchFamily="2"/>
                <a:cs typeface="+mn-cs" pitchFamily="2"/>
              </a:rPr>
              <a:t>XXXXXXXXXInsister</a:t>
            </a:r>
            <a:r>
              <a:rPr lang="fr-FR" sz="1200" b="1" u="sng" dirty="0" smtClean="0">
                <a:solidFill>
                  <a:srgbClr val="C00000"/>
                </a:solidFill>
                <a:effectLst/>
                <a:latin typeface="+mn-lt" pitchFamily="18"/>
                <a:ea typeface="+mn-ea" pitchFamily="2"/>
                <a:cs typeface="+mn-cs" pitchFamily="2"/>
              </a:rPr>
              <a:t> sur l’anisotropie: intérêt des propriétés différentes selon bois ou sens du bois: propriétés mécaniques</a:t>
            </a:r>
            <a:r>
              <a:rPr lang="fr-FR" sz="1200" b="1" u="sng" baseline="0" dirty="0" smtClean="0">
                <a:solidFill>
                  <a:srgbClr val="C00000"/>
                </a:solidFill>
                <a:effectLst/>
                <a:latin typeface="+mn-lt" pitchFamily="18"/>
                <a:ea typeface="+mn-ea" pitchFamily="2"/>
                <a:cs typeface="+mn-cs" pitchFamily="2"/>
              </a:rPr>
              <a:t> diverses selon le sens du bois: élasticité, amortissement, vitesse du son dans la matière</a:t>
            </a:r>
            <a:endParaRPr lang="fr-FR" sz="1200" b="1" u="sng" dirty="0" smtClean="0">
              <a:solidFill>
                <a:srgbClr val="C00000"/>
              </a:solidFill>
              <a:effectLst/>
              <a:latin typeface="+mn-lt" pitchFamily="18"/>
              <a:ea typeface="+mn-ea" pitchFamily="2"/>
              <a:cs typeface="+mn-cs" pitchFamily="2"/>
            </a:endParaRPr>
          </a:p>
          <a:p>
            <a:pPr marL="216000" marR="0" lvl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i="0" u="none" strike="noStrike" kern="1200" dirty="0" smtClean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Arial Unicode MS" pitchFamily="2"/>
            </a:endParaRPr>
          </a:p>
          <a:p>
            <a:pPr marL="216000" marR="0" lvl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Les ressources en bois européens restent stables, mais les bois durs exotiques, Ebène, Palissandres et Pernambouc ont été décimés.</a:t>
            </a:r>
            <a:br>
              <a:rPr lang="fr-FR" sz="12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fr-FR" sz="1200" b="1" i="0" u="sng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Cette raréfaction met en cause </a:t>
            </a:r>
            <a:r>
              <a:rPr lang="fr-FR" sz="12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la conservation et la restauration instrumentale  dans les musées, </a:t>
            </a:r>
            <a:br>
              <a:rPr lang="fr-FR" sz="12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fr-FR" sz="1200" b="1" i="0" u="sng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Tout comme </a:t>
            </a:r>
            <a:r>
              <a:rPr lang="fr-FR" sz="12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la fabrication de neuf pour les luthiers, </a:t>
            </a:r>
            <a:br>
              <a:rPr lang="fr-FR" sz="1200" b="1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endParaRPr lang="fr-FR" sz="1200" b="1" u="sng" dirty="0" smtClean="0">
              <a:solidFill>
                <a:srgbClr val="C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endParaRPr lang="fr-FR" sz="1200" b="1" u="sng" dirty="0" smtClean="0">
              <a:solidFill>
                <a:srgbClr val="FF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b="0" i="1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Guitare:table</a:t>
            </a:r>
            <a:r>
              <a:rPr lang="fr-FR" sz="1200" b="0" i="1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 </a:t>
            </a:r>
            <a:r>
              <a:rPr lang="fr-FR" sz="1200" b="0" i="1" u="none" strike="noStrike" kern="120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épicea</a:t>
            </a:r>
            <a:r>
              <a:rPr lang="fr-FR" sz="1200" b="0" i="1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; couronne</a:t>
            </a:r>
            <a:r>
              <a:rPr lang="fr-FR" sz="1200" b="0" i="1" u="none" strike="noStrike" kern="1200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 éclisses en palissandre, chevalet palissandre, touche ébène, sillets en os, ivoire ou plastique</a:t>
            </a:r>
            <a:endParaRPr lang="fr-FR" sz="1200" b="0" i="1" u="none" strike="noStrike" kern="1200" dirty="0" smtClean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Arial Unicode MS" pitchFamily="2"/>
            </a:endParaRPr>
          </a:p>
          <a:p>
            <a:pPr lvl="0"/>
            <a:r>
              <a:rPr lang="fr-FR" sz="1200" b="0" i="1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Couronne d’éclisse de violon: une structure en bois pliés à chaud</a:t>
            </a:r>
          </a:p>
          <a:p>
            <a:pPr lvl="0"/>
            <a:r>
              <a:rPr lang="fr-FR" sz="1200" b="0" i="1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Table et fond </a:t>
            </a:r>
            <a:r>
              <a:rPr lang="fr-FR" sz="1200" b="0" i="1" u="none" strike="noStrike" kern="1200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 sculptés de violon</a:t>
            </a:r>
          </a:p>
          <a:p>
            <a:pPr lvl="0"/>
            <a:r>
              <a:rPr lang="fr-FR" sz="1200" b="0" i="1" u="none" strike="noStrike" kern="1200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Violoncelle: archet </a:t>
            </a:r>
            <a:r>
              <a:rPr lang="fr-FR" sz="1200" b="0" i="1" u="none" strike="noStrike" kern="1200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pernambouc</a:t>
            </a:r>
            <a:r>
              <a:rPr lang="fr-FR" sz="1200" b="0" i="1" u="none" strike="noStrike" kern="1200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;  touche ébène, cordier bois compressé</a:t>
            </a:r>
            <a:endParaRPr lang="fr-FR" sz="1200" b="1" u="sng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endParaRPr lang="fr-FR" sz="1200" b="1" u="sng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endParaRPr lang="fr-FR" sz="1200" b="1" u="sng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endParaRPr lang="fr-FR" sz="1200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endParaRPr lang="fr-FR" sz="1200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endParaRPr lang="fr-FR" sz="1200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457200" lvl="0" indent="0" algn="l" hangingPunct="1"/>
            <a:endParaRPr lang="fr-FR" sz="1200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103563" y="514350"/>
            <a:ext cx="3430587" cy="2571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63720" y="3257640"/>
            <a:ext cx="7709760" cy="3085920"/>
          </a:xfrm>
        </p:spPr>
        <p:txBody>
          <a:bodyPr wrap="square" lIns="90000" tIns="45000" rIns="90000" bIns="45000" anchor="t"/>
          <a:lstStyle/>
          <a:p>
            <a:pPr marL="0" lvl="0" indent="0">
              <a:buClr>
                <a:srgbClr val="000000"/>
              </a:buClr>
              <a:buSzPct val="45000"/>
              <a:buFont typeface="StarSymbol"/>
              <a:buChar char="-"/>
            </a:pPr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La ressource </a:t>
            </a:r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forestière</a:t>
            </a:r>
            <a:r>
              <a:rPr lang="fr-FR" sz="1200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en </a:t>
            </a:r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Europe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</a:t>
            </a:r>
            <a:r>
              <a:rPr lang="fr-FR" sz="1200" b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(image 1)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Elle augmente, en</a:t>
            </a:r>
            <a:r>
              <a:rPr lang="fr-FR" sz="120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raison de la diminution des terres arables,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et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commence à être mieux gérée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: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on plante plus de feuillus diversifiés, et moins de résineux. La forêt française </a:t>
            </a:r>
            <a:r>
              <a:rPr lang="fr-FR" sz="1200" b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augmente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chaque année de 3 à 5000 hectares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Ca représente quand même la surface de 7,000 terrains de foot par an !!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-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 Malgré tout elle n’est </a:t>
            </a:r>
            <a:r>
              <a:rPr lang="fr-FR" sz="1200" b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pas à l’abri des tempêtes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comme Adrian,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en octobre  dernier, qui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 décimé </a:t>
            </a:r>
            <a:r>
              <a:rPr lang="fr-FR" sz="1200" b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une foret d’épicéas de </a:t>
            </a:r>
            <a:r>
              <a:rPr lang="fr-FR" sz="1200" b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résonance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en Italie. 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On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parle de 10 millions d’arbres abattus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.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-  </a:t>
            </a:r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Il n’en est pas de même avec les forêts tropicales</a:t>
            </a:r>
            <a:r>
              <a:rPr lang="fr-FR" sz="1200" b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: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L’exploitation des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Ebenes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est très ancienne, elle remonte au IVème millénaire dans l’Egypte antique.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La tombe de Toutankhamon est en partie meublée avec de l’ébène « du Mozambique », à 7000km de Louxor, Si cet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Ebene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poussait aussi en haute Egypte, il en a disparu il y a bien longtemps !!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La </a:t>
            </a:r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commercialisation </a:t>
            </a:r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intensive et le braconnage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des Ebènes, Palissandres, Pernambouc</a:t>
            </a:r>
            <a:r>
              <a:rPr lang="fr-FR" sz="1200" b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,(image 2)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commence au XVIIème siècle en Europe. En parallèle avec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les colonisations, ces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bois proviennent du Brésil, de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Madagascar,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de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Ceylan ou du Vietnam.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L’un des </a:t>
            </a:r>
            <a:r>
              <a:rPr lang="fr-FR" sz="1200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Ebenes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le plus connu d’Europe était </a:t>
            </a:r>
            <a:r>
              <a:rPr lang="fr-FR" sz="1200" b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l’</a:t>
            </a:r>
            <a:r>
              <a:rPr lang="fr-FR" sz="1200" b="1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Ebene</a:t>
            </a:r>
            <a:r>
              <a:rPr lang="fr-FR" sz="1200" b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Maurice,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en provenance de l’Ile du même nom.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Il ne reste plus d’</a:t>
            </a:r>
            <a:r>
              <a:rPr lang="fr-FR" sz="1200" baseline="0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Ebene</a:t>
            </a:r>
            <a:r>
              <a:rPr lang="fr-FR" sz="120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aujourd’hui sur l’ile, alors qu’on en exportait jusqu’à 700 tonnes par an au siècle dernier.</a:t>
            </a:r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0" lvl="0" indent="0"/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0" lvl="0" indent="0">
              <a:buClr>
                <a:srgbClr val="000000"/>
              </a:buClr>
              <a:buSzPct val="45000"/>
              <a:buFont typeface="StarSymbol"/>
              <a:buNone/>
            </a:pPr>
            <a:r>
              <a:rPr lang="fr-FR" sz="1200" u="sng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Tempete</a:t>
            </a:r>
            <a:r>
              <a:rPr lang="fr-FR" sz="1200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Adrian, sur les forets d’</a:t>
            </a:r>
            <a:r>
              <a:rPr lang="fr-FR" sz="1200" u="sng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épiceas</a:t>
            </a:r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de résonance,  </a:t>
            </a:r>
            <a:r>
              <a:rPr lang="fr-FR" sz="1200" u="sng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oct</a:t>
            </a:r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2018 sur le val de </a:t>
            </a:r>
            <a:r>
              <a:rPr lang="fr-FR" sz="1200" u="sng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Fiemme</a:t>
            </a:r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au nord de Venise (14 millions d’arbres détruits)</a:t>
            </a:r>
            <a:b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u="sng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Ebene</a:t>
            </a:r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de Madagascar (Le bois qui saigne , dossier du  Monde, 2017</a:t>
            </a:r>
            <a:b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endParaRPr lang="fr-FR" sz="1200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0" lvl="0" indent="0"/>
            <a:endParaRPr lang="fr-FR" sz="1200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0" lvl="0" indent="0"/>
            <a:endParaRPr lang="fr-FR" sz="1200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0" lvl="0" indent="0"/>
            <a:endParaRPr lang="fr-FR" sz="1200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103563" y="514350"/>
            <a:ext cx="3430587" cy="2571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63720" y="3257640"/>
            <a:ext cx="7709760" cy="3085920"/>
          </a:xfrm>
        </p:spPr>
        <p:txBody>
          <a:bodyPr wrap="square" lIns="90000" tIns="45000" rIns="90000" bIns="45000" anchor="t"/>
          <a:lstStyle/>
          <a:p>
            <a:pPr lvl="0"/>
            <a:r>
              <a:rPr lang="fr-FR" sz="1200" b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Une action internationale s’organise en 1973,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et signe la Convention de Washington.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C’est le CITES , qui concerne la sauvegarde des espèces botaniques ou animales,  menacées d’extinction.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Malgré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cela,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la corruption, et tout simplement le grand commerce font toujours la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loi.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deux </a:t>
            </a:r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exemples</a:t>
            </a:r>
            <a:r>
              <a:rPr lang="fr-FR" sz="1200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…</a:t>
            </a:r>
          </a:p>
          <a:p>
            <a:pPr lvl="0"/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 premier exemple  en Malaisie, </a:t>
            </a:r>
            <a:r>
              <a:rPr lang="fr-FR" sz="1200" b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où l’organisme forestier national possède une </a:t>
            </a:r>
            <a:r>
              <a:rPr lang="fr-FR" sz="1200" b="1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xylothèque</a:t>
            </a:r>
            <a:r>
              <a:rPr lang="fr-FR" sz="1200" b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ancienne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(bibliothèque des bois). 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On y trouve plusieurs centaines d’échantillons d’</a:t>
            </a:r>
            <a:r>
              <a:rPr lang="fr-FR" sz="1200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Ebene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local, et ancien. 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Lorsque je demande si ces bois existent encore en forêt, les chercheurs me répondent que non, bien entendu... à moins que ma demande ne s’élève à un minimum de 50 tonnes.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C’était il y a 10 ans, et depuis, la foret primaire a largement disparu au profit des plantations pour l’huile de Palme. (voir image </a:t>
            </a:r>
            <a:r>
              <a:rPr lang="fr-FR" sz="1200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Borneo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)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Cette désertification est à l’origine de la disparition prochaine des </a:t>
            </a:r>
            <a:r>
              <a:rPr lang="fr-FR" sz="1200" u="sng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Orang-outangs</a:t>
            </a:r>
            <a:r>
              <a:rPr lang="fr-FR" sz="1200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mais aussi des Orangs </a:t>
            </a:r>
            <a:r>
              <a:rPr lang="fr-FR" sz="1200" u="sng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Asli</a:t>
            </a:r>
            <a:r>
              <a:rPr lang="fr-FR" sz="1200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la population indigène humaine de ces forets.</a:t>
            </a:r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Mon deuxième exemple se situe dans la parc National de </a:t>
            </a:r>
            <a:r>
              <a:rPr lang="fr-FR" sz="1200" b="1" u="sng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Masoala</a:t>
            </a:r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</a:t>
            </a:r>
            <a:r>
              <a:rPr lang="fr-FR" sz="1200" b="1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à Madagascar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où la corruption au plus haut niveau de l’Etat, est un sport National…</a:t>
            </a:r>
          </a:p>
          <a:p>
            <a:pPr lvl="0"/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En 2011,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Alexandre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Bismarck, (par ailleurs arrière petit fils du chancelier de Prusse),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et directeur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du Zoo de Zürich dévoile une affaire de corruption de grande envergure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qui concerne le chef d’Etat Malgache, et le commerce chinois.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Beaucoup de Palissandres, de Bois de Rose, et d’ </a:t>
            </a:r>
            <a:r>
              <a:rPr lang="fr-FR" sz="1200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Ebeniers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disparaissent du parc du </a:t>
            </a:r>
            <a:r>
              <a:rPr lang="fr-FR" sz="1200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Masoala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.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Ils sont filmés à l’embarquement sur des bateaux, et filmés à leur déchargement sur le port de </a:t>
            </a:r>
            <a:r>
              <a:rPr lang="fr-FR" sz="1200" u="sng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ShangaÏ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. </a:t>
            </a:r>
            <a:b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La chine s’inscrit dans l’irrespect total des engagements internationaux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</a:t>
            </a:r>
            <a:b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et poursuit le pillage industriel des ressources protégées, tout comme nous les Européens l’avons fait, à </a:t>
            </a:r>
            <a:r>
              <a:rPr lang="fr-FR" sz="120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plus petite </a:t>
            </a:r>
            <a:r>
              <a:rPr lang="fr-FR" sz="1200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échelle,  depuis deux siècles.</a:t>
            </a:r>
          </a:p>
          <a:p>
            <a:pPr lvl="0"/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La disparition des essences de bois précieuses s’accompagne d’extinction de nombreuses espèces.</a:t>
            </a:r>
            <a:b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La vie sur Terre est tout simplement menacée par le bouleversement du Poumon Vert de la Planète.</a:t>
            </a:r>
            <a:b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La fixation et le stockage du Carbone par les arbres n’est plus assurés, entrainant le réchauffement climatique.</a:t>
            </a:r>
          </a:p>
          <a:p>
            <a:pPr lvl="0"/>
            <a:endParaRPr lang="fr-FR" sz="1200" b="1" u="sng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u="sng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Xylothèque</a:t>
            </a:r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 d’origine anglaise au FRIM à Kuala Lumpur</a:t>
            </a:r>
          </a:p>
          <a:p>
            <a:pPr lvl="0"/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Déforestation massive à </a:t>
            </a:r>
            <a:r>
              <a:rPr lang="fr-FR" sz="1200" u="sng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Borneo</a:t>
            </a:r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l’Explorateur nature/ Chanel5 UK,  mai 2018</a:t>
            </a:r>
          </a:p>
          <a:p>
            <a:pPr marL="0" lvl="0" indent="0" algn="l" hangingPunct="1"/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Palissandre de Madagascar (Le bois qui saigne , dossier du  Monde, 2017 -Parc national de </a:t>
            </a:r>
            <a:r>
              <a:rPr lang="fr-FR" sz="1200" u="sng" dirty="0" err="1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Masoala</a:t>
            </a:r>
            <a:r>
              <a:rPr lang="fr-FR" sz="1200" u="sng" dirty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?</a:t>
            </a:r>
          </a:p>
          <a:p>
            <a:pPr marL="0" lvl="0" indent="0" algn="l" hangingPunct="1"/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marL="0" lvl="0" indent="0" algn="l" hangingPunct="1"/>
            <a:endParaRPr lang="fr-FR" sz="1200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103563" y="514350"/>
            <a:ext cx="3430587" cy="2571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63720" y="3257640"/>
            <a:ext cx="7709760" cy="3085920"/>
          </a:xfrm>
        </p:spPr>
        <p:txBody>
          <a:bodyPr wrap="square" lIns="90000" tIns="45000" rIns="90000" bIns="45000" anchor="t"/>
          <a:lstStyle/>
          <a:p>
            <a:pPr lvl="0"/>
            <a:r>
              <a:rPr lang="fr-FR" b="1" u="sng" dirty="0" smtClean="0"/>
              <a:t>Histoire </a:t>
            </a:r>
            <a:r>
              <a:rPr lang="fr-FR" b="1" u="sng" dirty="0"/>
              <a:t>des techniques: </a:t>
            </a:r>
            <a:r>
              <a:rPr lang="fr-FR" b="1" u="sng" dirty="0" smtClean="0"/>
              <a:t>la sculpture à la Renaissance</a:t>
            </a:r>
          </a:p>
          <a:p>
            <a:pPr lvl="0"/>
            <a:r>
              <a:rPr lang="fr-FR" sz="1000" b="1" u="sng" dirty="0" smtClean="0"/>
              <a:t>Les capacités technologiques sont anciennes, </a:t>
            </a:r>
            <a:r>
              <a:rPr lang="fr-FR" sz="1000" b="0" u="none" dirty="0" smtClean="0"/>
              <a:t>malgré</a:t>
            </a:r>
          </a:p>
          <a:p>
            <a:pPr lvl="0"/>
            <a:r>
              <a:rPr lang="fr-FR" sz="1000" b="0" u="none" dirty="0" smtClean="0"/>
              <a:t>L’absence</a:t>
            </a:r>
            <a:r>
              <a:rPr lang="fr-FR" sz="1000" b="0" u="none" baseline="0" dirty="0" smtClean="0"/>
              <a:t> de lumière électrique</a:t>
            </a:r>
          </a:p>
          <a:p>
            <a:pPr lvl="0"/>
            <a:r>
              <a:rPr lang="fr-FR" sz="1000" b="0" u="none" baseline="0" dirty="0" smtClean="0"/>
              <a:t>L’absence d’outils à moteur</a:t>
            </a:r>
          </a:p>
          <a:p>
            <a:pPr lvl="0"/>
            <a:r>
              <a:rPr lang="fr-FR" sz="1000" b="0" u="none" baseline="0" dirty="0" smtClean="0"/>
              <a:t>L’absence d’outils en acier performants (Travail de bois très durs et présence de silice </a:t>
            </a:r>
            <a:r>
              <a:rPr lang="fr-FR" sz="1000" b="0" u="none" baseline="0" dirty="0" err="1" smtClean="0"/>
              <a:t>désaffutante</a:t>
            </a:r>
            <a:r>
              <a:rPr lang="fr-FR" sz="1000" b="0" u="none" baseline="0" dirty="0" smtClean="0"/>
              <a:t>)</a:t>
            </a:r>
            <a:endParaRPr lang="fr-FR" sz="1000" b="0" u="none" dirty="0" smtClean="0"/>
          </a:p>
          <a:p>
            <a:pPr lvl="0"/>
            <a:endParaRPr lang="fr-FR" sz="1000" b="1" u="sng" dirty="0" smtClean="0"/>
          </a:p>
          <a:p>
            <a:pPr lvl="0"/>
            <a:endParaRPr lang="fr-FR" sz="1000" b="1" u="sng" dirty="0" smtClean="0"/>
          </a:p>
          <a:p>
            <a:pPr lvl="0"/>
            <a:r>
              <a:rPr lang="fr-FR" sz="1000" b="0" i="1" u="none" dirty="0" smtClean="0"/>
              <a:t>Noix</a:t>
            </a:r>
            <a:r>
              <a:rPr lang="fr-FR" sz="1000" b="0" i="1" u="none" baseline="0" dirty="0" smtClean="0"/>
              <a:t> de prière buis, vers 1500, Flandres</a:t>
            </a:r>
          </a:p>
          <a:p>
            <a:pPr lvl="0"/>
            <a:r>
              <a:rPr lang="fr-FR" sz="1000" b="0" i="1" u="none" baseline="0" dirty="0" smtClean="0"/>
              <a:t>Chapelet Ivoire début </a:t>
            </a:r>
            <a:r>
              <a:rPr lang="fr-FR" sz="1000" b="0" i="1" u="none" baseline="0" dirty="0" err="1" smtClean="0"/>
              <a:t>XVIè</a:t>
            </a:r>
            <a:r>
              <a:rPr lang="fr-FR" sz="1000" b="0" i="1" u="none" baseline="0" dirty="0" smtClean="0"/>
              <a:t> (expo Petit palais)</a:t>
            </a:r>
          </a:p>
          <a:p>
            <a:pPr lvl="0"/>
            <a:r>
              <a:rPr lang="fr-FR" sz="1000" b="0" i="1" u="none" baseline="0" dirty="0" err="1" smtClean="0"/>
              <a:t>Detail</a:t>
            </a:r>
            <a:r>
              <a:rPr lang="fr-FR" sz="1000" b="0" i="1" u="none" baseline="0" dirty="0" smtClean="0"/>
              <a:t> Pochette </a:t>
            </a:r>
            <a:r>
              <a:rPr lang="fr-FR" sz="1000" b="0" i="1" u="none" baseline="0" dirty="0" err="1" smtClean="0"/>
              <a:t>Ebene</a:t>
            </a:r>
            <a:r>
              <a:rPr lang="fr-FR" sz="1000" b="0" i="1" u="none" baseline="0" dirty="0" smtClean="0"/>
              <a:t> Augsbourg </a:t>
            </a:r>
            <a:r>
              <a:rPr lang="fr-FR" sz="1000" b="0" i="1" u="none" baseline="0" dirty="0" err="1" smtClean="0"/>
              <a:t>XVIIè</a:t>
            </a:r>
            <a:endParaRPr lang="fr-FR" sz="1000" b="0" i="1" u="none" baseline="0" dirty="0" smtClean="0"/>
          </a:p>
          <a:p>
            <a:pPr lvl="0"/>
            <a:r>
              <a:rPr lang="fr-FR" sz="1000" b="0" i="1" u="none" baseline="0" dirty="0" smtClean="0"/>
              <a:t>Touche de viole marquetée </a:t>
            </a:r>
            <a:r>
              <a:rPr lang="fr-FR" sz="1000" b="0" i="1" u="none" baseline="0" dirty="0" err="1" smtClean="0"/>
              <a:t>Ebene</a:t>
            </a:r>
            <a:r>
              <a:rPr lang="fr-FR" sz="1000" b="0" i="1" u="none" baseline="0" dirty="0" smtClean="0"/>
              <a:t> Ivoire Bruxelles</a:t>
            </a:r>
            <a:br>
              <a:rPr lang="fr-FR" sz="1000" b="0" i="1" u="none" baseline="0" dirty="0" smtClean="0"/>
            </a:br>
            <a:endParaRPr lang="fr-FR" sz="1000" b="0" i="1" u="non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103563" y="514350"/>
            <a:ext cx="3430587" cy="2571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63720" y="3257640"/>
            <a:ext cx="7709760" cy="3085920"/>
          </a:xfrm>
        </p:spPr>
        <p:txBody>
          <a:bodyPr wrap="square" lIns="90000" tIns="45000" rIns="90000" bIns="45000" anchor="t"/>
          <a:lstStyle/>
          <a:p>
            <a:pPr lvl="0"/>
            <a:r>
              <a:rPr lang="fr-FR" b="1" u="sng" dirty="0"/>
              <a:t>Histoire des techniques: le Tournage dans l’Antiquité.</a:t>
            </a:r>
          </a:p>
          <a:p>
            <a:pPr lvl="0"/>
            <a:r>
              <a:rPr lang="fr-FR" u="sng" dirty="0"/>
              <a:t>En Haut</a:t>
            </a:r>
            <a:r>
              <a:rPr lang="fr-FR" b="1" dirty="0"/>
              <a:t>: </a:t>
            </a:r>
            <a:r>
              <a:rPr lang="fr-FR" b="1" u="sng" dirty="0"/>
              <a:t>L’usage du tour, très ancien, est bien antérieur à l’ère chrétienne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/>
              <a:t>		 </a:t>
            </a:r>
            <a:r>
              <a:rPr lang="fr-FR" sz="1000" dirty="0"/>
              <a:t>(Désolé si toutes les pièces et outils de cette </a:t>
            </a:r>
            <a:r>
              <a:rPr lang="fr-FR" sz="1000" dirty="0" err="1"/>
              <a:t>slide</a:t>
            </a:r>
            <a:r>
              <a:rPr lang="fr-FR" sz="1000" dirty="0"/>
              <a:t> ne sont pas de la même époque !!)</a:t>
            </a:r>
          </a:p>
          <a:p>
            <a:pPr lvl="0"/>
            <a:r>
              <a:rPr lang="fr-FR" sz="1000" dirty="0"/>
              <a:t>-     A gauche, un tour du XIIIème siècle (Enluminure de la Bible de St Louis): j’aurais pu aussi vous montrer un tour de l’âge du Bronze.</a:t>
            </a:r>
          </a:p>
          <a:p>
            <a:pPr marL="0" lvl="0" indent="0">
              <a:buSzPct val="45000"/>
              <a:buFont typeface="StarSymbol"/>
              <a:buChar char="-"/>
            </a:pPr>
            <a:r>
              <a:rPr lang="fr-FR" sz="1000" b="1" u="sng" dirty="0"/>
              <a:t>  La pièce d’exception ici, est l’ Epingle romaine en Os </a:t>
            </a:r>
            <a:r>
              <a:rPr lang="fr-FR" sz="1000" dirty="0"/>
              <a:t>(musée de Nyon (CH), </a:t>
            </a:r>
            <a:r>
              <a:rPr lang="fr-FR" sz="1000" b="1" u="sng" dirty="0"/>
              <a:t>avec Anneau prisonnier,  datée du 1er siècle après JC</a:t>
            </a:r>
          </a:p>
          <a:p>
            <a:pPr marL="0" lvl="0" indent="0">
              <a:buSzPct val="45000"/>
              <a:buFont typeface="StarSymbol"/>
              <a:buChar char="-"/>
            </a:pPr>
            <a:r>
              <a:rPr lang="fr-FR" sz="1000" dirty="0"/>
              <a:t>   Les outils:  Crochets à anneau (in Traité de Tournage de Plumier, 1701)</a:t>
            </a:r>
          </a:p>
          <a:p>
            <a:pPr marL="0" lvl="0" indent="0"/>
            <a:endParaRPr lang="fr-FR" sz="1000" dirty="0"/>
          </a:p>
          <a:p>
            <a:pPr marL="0" lvl="0" indent="0"/>
            <a:r>
              <a:rPr lang="fr-FR" sz="1000" dirty="0"/>
              <a:t> </a:t>
            </a:r>
            <a:r>
              <a:rPr lang="fr-FR" sz="1000" u="sng" dirty="0"/>
              <a:t>En Bas: </a:t>
            </a:r>
            <a:r>
              <a:rPr lang="fr-FR" sz="1000" b="1" u="sng" dirty="0"/>
              <a:t>application de cette technique de creusement aux chevilles de violon</a:t>
            </a:r>
          </a:p>
          <a:p>
            <a:pPr marL="0" lvl="0" indent="0">
              <a:buSzPct val="45000"/>
              <a:buFont typeface="StarSymbol"/>
              <a:buChar char="-"/>
            </a:pPr>
            <a:r>
              <a:rPr lang="fr-FR" sz="1000" dirty="0"/>
              <a:t>   </a:t>
            </a:r>
            <a:r>
              <a:rPr lang="fr-FR" sz="1000" u="sng" dirty="0"/>
              <a:t>A gauche, Une ébauche de tête de cheville </a:t>
            </a:r>
            <a:r>
              <a:rPr lang="fr-FR" sz="1000" dirty="0"/>
              <a:t>Cœur,</a:t>
            </a:r>
          </a:p>
          <a:p>
            <a:pPr marL="0" lvl="0" indent="0">
              <a:buSzPct val="45000"/>
              <a:buFont typeface="StarSymbol"/>
              <a:buChar char="-"/>
            </a:pPr>
            <a:r>
              <a:rPr lang="fr-FR" sz="1000" dirty="0"/>
              <a:t>   </a:t>
            </a:r>
            <a:r>
              <a:rPr lang="fr-FR" sz="1000" u="sng" dirty="0"/>
              <a:t>La même cheville, creusée sous la tête, </a:t>
            </a:r>
            <a:r>
              <a:rPr lang="fr-FR" sz="1000" dirty="0"/>
              <a:t>et l’outil en crochet</a:t>
            </a:r>
          </a:p>
          <a:p>
            <a:pPr marL="0" lvl="0" indent="0">
              <a:buSzPct val="45000"/>
              <a:buFont typeface="StarSymbol"/>
              <a:buChar char="-"/>
            </a:pPr>
            <a:r>
              <a:rPr lang="fr-FR" sz="1000" dirty="0"/>
              <a:t>   </a:t>
            </a:r>
            <a:r>
              <a:rPr lang="fr-FR" sz="1000" u="sng" dirty="0"/>
              <a:t>A droite, La cheville Cœur finie</a:t>
            </a:r>
            <a:r>
              <a:rPr lang="fr-FR" sz="1000" dirty="0"/>
              <a:t>.</a:t>
            </a:r>
          </a:p>
          <a:p>
            <a:pPr marL="0" lvl="0" indent="0"/>
            <a:endParaRPr lang="fr-FR" sz="1000" dirty="0"/>
          </a:p>
          <a:p>
            <a:pPr marL="0" lvl="0" indent="0"/>
            <a:r>
              <a:rPr lang="fr-FR" sz="1000" b="1" u="sng" dirty="0"/>
              <a:t>Cet anneau prisonnier de l’épingle romaine, démontre le savoir-faire ancien,</a:t>
            </a:r>
            <a:br>
              <a:rPr lang="fr-FR" sz="1000" b="1" u="sng" dirty="0"/>
            </a:br>
            <a:r>
              <a:rPr lang="fr-FR" sz="1000" b="1" dirty="0"/>
              <a:t> et la capacité de creuser sous la tête de la cheville, </a:t>
            </a:r>
            <a:r>
              <a:rPr lang="fr-FR" sz="1000" b="1" u="sng" dirty="0"/>
              <a:t> dès le 1er siècle de notre ère.</a:t>
            </a:r>
          </a:p>
          <a:p>
            <a:pPr marL="0" lvl="0" indent="0"/>
            <a:endParaRPr lang="fr-FR" sz="1000" i="1" dirty="0" smtClean="0"/>
          </a:p>
          <a:p>
            <a:pPr marL="0" lvl="0" indent="0"/>
            <a:r>
              <a:rPr lang="fr-FR" sz="1000" i="1" dirty="0" smtClean="0"/>
              <a:t>Tour</a:t>
            </a:r>
            <a:r>
              <a:rPr lang="fr-FR" sz="1000" i="1" baseline="0" dirty="0" smtClean="0"/>
              <a:t> à Arc Moyen Age; </a:t>
            </a:r>
          </a:p>
          <a:p>
            <a:pPr marL="0" lvl="0" indent="0"/>
            <a:r>
              <a:rPr lang="fr-FR" sz="1000" i="1" baseline="0" dirty="0" smtClean="0"/>
              <a:t>Epingle Romaine Os à anneau prisonnier</a:t>
            </a:r>
          </a:p>
          <a:p>
            <a:pPr marL="0" lvl="0" indent="0"/>
            <a:r>
              <a:rPr lang="fr-FR" sz="1000" i="1" baseline="0" dirty="0" smtClean="0"/>
              <a:t>Creusage sous tête cheville violon buis</a:t>
            </a:r>
          </a:p>
          <a:p>
            <a:pPr marL="0" lvl="0" indent="0"/>
            <a:r>
              <a:rPr lang="fr-FR" sz="1000" i="1" baseline="0" dirty="0" smtClean="0"/>
              <a:t>Tournage  </a:t>
            </a:r>
            <a:r>
              <a:rPr lang="fr-FR" sz="1000" i="1" baseline="0" smtClean="0"/>
              <a:t>de chevilles d’Oud à </a:t>
            </a:r>
            <a:r>
              <a:rPr lang="fr-FR" sz="1000" i="1" baseline="0" dirty="0" smtClean="0"/>
              <a:t>l’arc et au pied, Marrakech, citronnier (XXX précision du travail à préciser)</a:t>
            </a:r>
            <a:endParaRPr lang="fr-FR" sz="1000" i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103563" y="514350"/>
            <a:ext cx="3430587" cy="25717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963720" y="3257640"/>
            <a:ext cx="7709760" cy="3085920"/>
          </a:xfrm>
        </p:spPr>
        <p:txBody>
          <a:bodyPr wrap="square" lIns="90000" tIns="45000" rIns="90000" bIns="45000" anchor="t"/>
          <a:lstStyle/>
          <a:p>
            <a:pPr lvl="0"/>
            <a: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Revenons aux usages traditionnels du bois…</a:t>
            </a:r>
            <a:br>
              <a:rPr lang="fr-FR" sz="1200" b="1" u="sng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u="none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Lorsque</a:t>
            </a:r>
            <a:r>
              <a:rPr lang="fr-FR" sz="1200" b="1" u="none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n</a:t>
            </a:r>
            <a:r>
              <a:rPr lang="fr-FR" sz="1200" b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ous abattons un tronc</a:t>
            </a:r>
            <a:r>
              <a:rPr lang="fr-FR" sz="1200" b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(un cylindre …),pour en faire des planches, elles seront corroyées, découpées, moulurées, et assemblées…</a:t>
            </a:r>
            <a:br>
              <a:rPr lang="fr-FR" sz="1200" b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r>
              <a:rPr lang="fr-FR" sz="1200" b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pour en faire </a:t>
            </a:r>
            <a:r>
              <a:rPr lang="fr-FR" sz="1200" b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toutes sortes de boites,</a:t>
            </a:r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(autrefois des étuis, des pots, des meubles, mais aussi des bateaux, des charpentes, ou encore des couvertures (planchers, bardeaux) ou plus récemment des matériaux de remplissage et d’isolation. </a:t>
            </a:r>
            <a:r>
              <a:rPr lang="fr-FR" sz="1200" b="0" u="sng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(images)</a:t>
            </a:r>
            <a:br>
              <a:rPr lang="fr-FR" sz="1200" b="0" u="sng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 sculpteur </a:t>
            </a:r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(qui est </a:t>
            </a:r>
            <a:r>
              <a:rPr lang="fr-FR" sz="1200" b="0" i="0" u="none" strike="noStrike" kern="1200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Arial Unicode MS" pitchFamily="2"/>
              </a:rPr>
              <a:t>ici </a:t>
            </a:r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aussi un tourneur), pourra directement sortir sa pièce d’un billon. Car c’est le vide qu’il a créé, qui met sa pièce en valeur.</a:t>
            </a:r>
            <a:b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La chute est importante</a:t>
            </a:r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 et difficile à recycler, sans détruire ce bois par combustion.</a:t>
            </a:r>
            <a:b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 bois, lui, a demandé un travail par ablation</a:t>
            </a:r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par recoupe, il a donc un petit rendement de matière conservée, de 5 à 40%.</a:t>
            </a:r>
            <a:r>
              <a:rPr lang="fr-FR" sz="1200" b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br>
              <a:rPr lang="fr-FR" sz="1200" b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Imaginez la quantité d’arbres</a:t>
            </a:r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qui ont été nécessaires à la fabrication de ce lit King Size, en Palissandre, vendu sur Internet….</a:t>
            </a:r>
            <a:r>
              <a:rPr lang="fr-FR" sz="1200" b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200" b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/>
            </a:r>
            <a:br>
              <a:rPr lang="fr-FR" sz="1200" b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D’autres matériaux </a:t>
            </a:r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comme la terre, le métal, le plastique, sont recyclables, voire récupérables. </a:t>
            </a:r>
            <a:b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</a:t>
            </a:r>
            <a:b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 bois a quand même un énorme avantage, puisqu’il suffit d’attendre qu’il pousse, avec l’énergie du soleil et de l’eau.</a:t>
            </a:r>
            <a:b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u="sng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Savoir attendre </a:t>
            </a:r>
            <a:r>
              <a:rPr lang="fr-FR" sz="1200" b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est le problème majeur d’aujourd’hui</a:t>
            </a:r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…</a:t>
            </a:r>
            <a:b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En foret de Tronçais, les chênes plantés par Colbert pour la marine française avaient besoin d’attendre plus de 100 ans avant l’exploitation des arbres.</a:t>
            </a:r>
          </a:p>
          <a:p>
            <a:pPr lvl="0"/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Aujourd’hui, on plante du Pin Douglass, pour le couper à 40 ans. Pourquoi, alors qu’on sait qu’il double de taille entre 40 et 60 ans ??</a:t>
            </a:r>
            <a:b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Le problème est le même avec les bois durs</a:t>
            </a:r>
            <a:r>
              <a:rPr lang="fr-FR" sz="1200" b="0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, ils sont à pousse très lente, comme les ébènes, les palissandres et même en Europe, le buis</a:t>
            </a:r>
            <a:endParaRPr lang="fr-FR" sz="1200" b="1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endParaRPr lang="fr-FR" sz="1200" b="1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b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Le modèle traditionnel du travail du bois est donc aberrant</a:t>
            </a:r>
            <a:br>
              <a:rPr lang="fr-FR" sz="1200" b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b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si nous ne sommes pas capables d’attendre le renouvellement de la Ressource</a:t>
            </a:r>
          </a:p>
          <a:p>
            <a:pPr lvl="0"/>
            <a:endParaRPr lang="fr-FR" sz="1200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endParaRPr lang="fr-FR" sz="1200" dirty="0" smtClean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  <a:p>
            <a:pPr lvl="0"/>
            <a:r>
              <a:rPr lang="fr-FR" sz="1200" i="1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Schema</a:t>
            </a:r>
            <a:r>
              <a:rPr lang="fr-FR" sz="1200" i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du tronc pour en extraire des planches droites</a:t>
            </a:r>
          </a:p>
          <a:p>
            <a:pPr lvl="0"/>
            <a:r>
              <a:rPr lang="fr-FR" sz="1200" i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Fac </a:t>
            </a:r>
            <a:r>
              <a:rPr lang="fr-FR" sz="1200" i="1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simile</a:t>
            </a:r>
            <a:r>
              <a:rPr lang="fr-FR" sz="1200" i="1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du Navire</a:t>
            </a: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de guerre français, Hermione 1780, frégate de la liberté de Lafayette:</a:t>
            </a:r>
            <a:b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</a:b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Sculpture tournage en 1 pièce de A </a:t>
            </a:r>
            <a:r>
              <a:rPr lang="fr-FR" sz="1200" i="1" baseline="0" dirty="0" err="1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Mailland</a:t>
            </a:r>
            <a:r>
              <a:rPr lang="fr-FR" sz="1200" i="1" baseline="0" dirty="0" smtClean="0">
                <a:solidFill>
                  <a:srgbClr val="000000"/>
                </a:solidFill>
                <a:latin typeface="+mn-lt" pitchFamily="18"/>
                <a:ea typeface="+mn-ea" pitchFamily="2"/>
                <a:cs typeface="+mn-cs" pitchFamily="2"/>
              </a:rPr>
              <a:t> (long 45 cm) Le messager</a:t>
            </a:r>
            <a:endParaRPr lang="fr-FR" sz="1200" i="1" dirty="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C7344A5-D3ED-4593-94CB-F61BC92DE5EE}" type="datetime1">
              <a:rPr lang="fr-FR" smtClean="0"/>
              <a:t>14/01/2019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706068-AD4B-443A-B693-8837178FFF3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80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C9F1655-5442-42F9-AEEF-FCE401799BC0}" type="datetime1">
              <a:rPr lang="fr-FR" smtClean="0"/>
              <a:t>14/01/2019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D065D9D-86D3-4ACE-A874-28F79DED679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5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FC1A6BF-9C3E-44F3-99FA-8AFF12C65BD3}" type="datetime1">
              <a:rPr lang="fr-FR" smtClean="0"/>
              <a:t>14/01/2019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989898-5B3E-40B9-82BF-FDD88CA044D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CDAAAEF-8837-4BA2-B632-78E1863D93C3}" type="datetime1">
              <a:rPr lang="fr-FR" smtClean="0"/>
              <a:t>14/01/2019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DC8F30-F177-45B1-9450-F56F0E97B72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92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9C22DC0-A8BE-4732-8464-52B0C830877C}" type="datetime1">
              <a:rPr lang="fr-FR" smtClean="0"/>
              <a:t>14/01/2019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5048B39-C6DF-4A5E-A96D-B892777B2A0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0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90EC22D-FBA0-4BAB-BD65-37970DD2D6B1}" type="datetime1">
              <a:rPr lang="fr-FR" smtClean="0"/>
              <a:t>14/01/2019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AFE4C5-D62F-4294-82A4-456E0280C0D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46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B238D92-7FD0-4236-B7EF-5C3E9EF5D26A}" type="datetime1">
              <a:rPr lang="fr-FR" smtClean="0"/>
              <a:t>14/01/2019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EE0530C-1B18-44B8-8309-17BB8A0E04E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F5EB390-29F9-489E-8735-DB7AF439603D}" type="datetime1">
              <a:rPr lang="fr-FR" smtClean="0"/>
              <a:t>14/01/2019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311EB2-59C4-4909-AF76-85F216E3A17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6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15857AE-EE23-47DB-BD81-5EF54B0E5F48}" type="datetime1">
              <a:rPr lang="fr-FR" smtClean="0"/>
              <a:t>14/01/2019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4A718C-705E-43D4-8851-C8139D4B60C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9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763DAF9-59A6-4D14-A5CE-1B0969D6D5FC}" type="datetime1">
              <a:rPr lang="fr-FR" smtClean="0"/>
              <a:t>14/01/2019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A99ADD-E67A-405A-8B77-50856E1AC9B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44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F13C69-98FC-412A-9505-0844991FDFA5}" type="datetime1">
              <a:rPr lang="fr-FR" smtClean="0"/>
              <a:t>14/01/2019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0FAC6F-C58E-49BD-B693-F8BB8DB7DFD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4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fr-FR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F715AF55-5D10-47B7-90C8-4A01193C4B28}" type="datetime1">
              <a:rPr lang="fr-FR" smtClean="0"/>
              <a:t>14/01/2019</a:t>
            </a:fld>
            <a:endParaRPr lang="fr-FR"/>
          </a:p>
        </p:txBody>
      </p:sp>
      <p:sp>
        <p:nvSpPr>
          <p:cNvPr id="3" name="Espace réservé du pied de page 2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fr-FR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fr-FR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99E23782-E00C-4074-94CE-963795EDC416}" type="slidenum">
              <a:t>‹N°›</a:t>
            </a:fld>
            <a:endParaRPr lang="fr-FR"/>
          </a:p>
        </p:txBody>
      </p:sp>
      <p:sp>
        <p:nvSpPr>
          <p:cNvPr id="5" name="Espace réservé du titre 4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fr-FR"/>
          </a:p>
        </p:txBody>
      </p:sp>
      <p:sp>
        <p:nvSpPr>
          <p:cNvPr id="6" name="Espace réservé du texte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fr-FR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Arial Unicode MS" pitchFamily="2"/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rtl="0" hangingPunct="1">
        <a:tabLst/>
        <a:defRPr lang="fr-FR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 Unicode MS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fr-FR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 Unicode MS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ericf26@gmail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jpg"/><Relationship Id="rId5" Type="http://schemas.openxmlformats.org/officeDocument/2006/relationships/image" Target="../media/image3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8.jpe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1.jpe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microsoft.com/office/2007/relationships/hdphoto" Target="../media/hdphoto1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683"/>
          <a:stretch>
            <a:fillRect/>
          </a:stretch>
        </p:blipFill>
        <p:spPr>
          <a:xfrm>
            <a:off x="4107240" y="217800"/>
            <a:ext cx="4958640" cy="48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/>
          <p:cNvSpPr/>
          <p:nvPr/>
        </p:nvSpPr>
        <p:spPr>
          <a:xfrm>
            <a:off x="467640" y="0"/>
            <a:ext cx="4595400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 Unicode MS" pitchFamily="2"/>
              </a:rPr>
              <a:t>Janvier 2019     Evry</a:t>
            </a:r>
            <a:endParaRPr lang="fr-FR" sz="18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107640" y="1046880"/>
            <a:ext cx="3888000" cy="221428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6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Facture instrumentale et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600" b="1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Disparition </a:t>
            </a:r>
            <a:r>
              <a:rPr lang="fr-FR" sz="36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des </a:t>
            </a:r>
            <a:r>
              <a:rPr lang="fr-FR" sz="36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Bois d’Ebène</a:t>
            </a:r>
          </a:p>
        </p:txBody>
      </p:sp>
      <p:sp>
        <p:nvSpPr>
          <p:cNvPr id="5" name="Rectangle 10"/>
          <p:cNvSpPr/>
          <p:nvPr/>
        </p:nvSpPr>
        <p:spPr>
          <a:xfrm>
            <a:off x="24480" y="6381360"/>
            <a:ext cx="9072720" cy="333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600" b="1" i="1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Eric FOUILHÉ,</a:t>
            </a:r>
            <a:r>
              <a:rPr lang="fr-FR" sz="1600" b="0" i="1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fr-FR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Luthier, .     	     </a:t>
            </a:r>
            <a:r>
              <a:rPr lang="fr-FR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  <a:hlinkClick r:id="rId4"/>
              </a:rPr>
              <a:t>ericf26@gmail.com</a:t>
            </a:r>
          </a:p>
        </p:txBody>
      </p:sp>
      <p:sp>
        <p:nvSpPr>
          <p:cNvPr id="7" name="ZoneTexte 2"/>
          <p:cNvSpPr/>
          <p:nvPr/>
        </p:nvSpPr>
        <p:spPr>
          <a:xfrm>
            <a:off x="37800" y="5033881"/>
            <a:ext cx="9028440" cy="1736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6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fr-FR" sz="3600" b="1" i="0" u="none" strike="noStrike" kern="1200" spc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Le Bois </a:t>
            </a:r>
            <a:r>
              <a:rPr lang="fr-FR" sz="3600" b="1" i="0" u="none" strike="noStrike" kern="1200" spc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et </a:t>
            </a:r>
            <a:r>
              <a:rPr lang="fr-FR" sz="3600" b="1" i="0" u="none" strike="noStrike" kern="1200" spc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les Instruments de Musique.</a:t>
            </a:r>
            <a:endParaRPr lang="fr-FR" sz="3600" b="1" i="0" u="none" strike="noStrike" kern="1200" spc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600" b="1" i="0" u="none" strike="noStrike" kern="1200" spc="0" dirty="0" smtClean="0">
                <a:ln>
                  <a:noFill/>
                </a:ln>
                <a:solidFill>
                  <a:srgbClr val="CC66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Les Ressource bois.</a:t>
            </a:r>
            <a:endParaRPr lang="fr-FR" sz="3600" b="1" i="0" u="none" strike="noStrike" kern="1200" spc="0" dirty="0">
              <a:ln>
                <a:noFill/>
              </a:ln>
              <a:solidFill>
                <a:srgbClr val="CC66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600" b="1" i="0" u="none" strike="noStrike" kern="1200" spc="0" dirty="0">
                <a:ln>
                  <a:noFill/>
                </a:ln>
                <a:solidFill>
                  <a:srgbClr val="C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Et Demain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LENOVO\Desktop\Conf Université Pop Foire des savoirs 2_2_19\__Préparation Conf UPVD\images pour Conf\coupe bois tron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r="23505" b="11755"/>
          <a:stretch/>
        </p:blipFill>
        <p:spPr bwMode="auto">
          <a:xfrm rot="16200000">
            <a:off x="-595170" y="1124460"/>
            <a:ext cx="2766999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LENOVO\Desktop\plan ligneux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728" y="503899"/>
            <a:ext cx="19812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d:\Users\LENOVO\Desktop\Sens de débit\Planche Doss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3" t="9022" r="33143" b="26384"/>
          <a:stretch/>
        </p:blipFill>
        <p:spPr bwMode="auto">
          <a:xfrm rot="16200000">
            <a:off x="4959934" y="1897573"/>
            <a:ext cx="1633193" cy="267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/>
          <p:nvPr/>
        </p:nvSpPr>
        <p:spPr>
          <a:xfrm>
            <a:off x="398880" y="47520"/>
            <a:ext cx="181822" cy="1034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fr-FR" sz="3200" b="1" i="0" u="sng" strike="noStrike" kern="1200" spc="0" dirty="0" smtClean="0">
              <a:ln>
                <a:noFill/>
              </a:ln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fr-FR" sz="3200" b="1" i="0" u="sng" strike="noStrike" kern="1200" spc="0" dirty="0">
              <a:ln>
                <a:noFill/>
              </a:ln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4" name="Picture 6" descr="d:\Users\LENOVO\Desktop\Sens de débit\Planche Quartie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8595" r="32715" b="25373"/>
          <a:stretch/>
        </p:blipFill>
        <p:spPr bwMode="auto">
          <a:xfrm rot="16200000">
            <a:off x="5042938" y="183412"/>
            <a:ext cx="1602890" cy="267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/>
          <p:nvPr/>
        </p:nvSpPr>
        <p:spPr>
          <a:xfrm>
            <a:off x="9840" y="0"/>
            <a:ext cx="9143640" cy="692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3300">
              <a:alpha val="70000"/>
            </a:srgbClr>
          </a:solidFill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11" name="ZoneTexte 2"/>
          <p:cNvSpPr/>
          <p:nvPr/>
        </p:nvSpPr>
        <p:spPr>
          <a:xfrm>
            <a:off x="236827" y="76450"/>
            <a:ext cx="6718099" cy="5627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200" b="1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Et Demain </a:t>
            </a:r>
            <a:r>
              <a:rPr lang="fr-FR" sz="3200" b="1" i="0" u="sng" strike="noStrike" kern="1200" spc="0" dirty="0" smtClean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? </a:t>
            </a:r>
            <a:r>
              <a:rPr lang="fr-FR" sz="2800" b="1" i="0" u="sng" strike="noStrike" kern="1200" spc="0" dirty="0" smtClean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Propriétés mécaniques </a:t>
            </a:r>
            <a:endParaRPr lang="fr-FR" sz="3200" b="1" i="0" u="sng" strike="noStrike" kern="1200" spc="0" dirty="0">
              <a:ln>
                <a:noFill/>
              </a:ln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Arial" pitchFamily="34"/>
            </a:endParaRPr>
          </a:p>
        </p:txBody>
      </p:sp>
      <p:sp>
        <p:nvSpPr>
          <p:cNvPr id="12" name="Double flèche verticale 11"/>
          <p:cNvSpPr/>
          <p:nvPr/>
        </p:nvSpPr>
        <p:spPr>
          <a:xfrm>
            <a:off x="4155724" y="2447741"/>
            <a:ext cx="360784" cy="1735681"/>
          </a:xfrm>
          <a:prstGeom prst="upDownArrow">
            <a:avLst>
              <a:gd name="adj1" fmla="val 29444"/>
              <a:gd name="adj2" fmla="val 766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Double flèche verticale 14"/>
          <p:cNvSpPr/>
          <p:nvPr/>
        </p:nvSpPr>
        <p:spPr>
          <a:xfrm>
            <a:off x="4336116" y="1465952"/>
            <a:ext cx="242316" cy="692908"/>
          </a:xfrm>
          <a:prstGeom prst="upDownArrow">
            <a:avLst>
              <a:gd name="adj1" fmla="val 30119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04" y="746800"/>
            <a:ext cx="1584176" cy="37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Users\LENOVO\Desktop\flèche a droit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3" y="4725144"/>
            <a:ext cx="9013825" cy="19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640" cy="692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3300">
              <a:alpha val="70000"/>
            </a:srgbClr>
          </a:solidFill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3" name="ZoneTexte 2"/>
          <p:cNvSpPr/>
          <p:nvPr/>
        </p:nvSpPr>
        <p:spPr>
          <a:xfrm>
            <a:off x="598680" y="82080"/>
            <a:ext cx="6840825" cy="5627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200" b="1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Et Demain </a:t>
            </a:r>
            <a:r>
              <a:rPr lang="fr-FR" sz="3200" b="1" i="0" u="sng" strike="noStrike" kern="1200" spc="0" dirty="0" smtClean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? Les bois compressés</a:t>
            </a:r>
            <a:endParaRPr lang="fr-FR" sz="3200" b="1" i="0" u="sng" strike="noStrike" kern="1200" spc="0" dirty="0">
              <a:ln>
                <a:noFill/>
              </a:ln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5479" t="14318" r="16111" b="11258"/>
          <a:stretch>
            <a:fillRect/>
          </a:stretch>
        </p:blipFill>
        <p:spPr>
          <a:xfrm>
            <a:off x="5668919" y="3645024"/>
            <a:ext cx="3352320" cy="2424600"/>
          </a:xfrm>
          <a:prstGeom prst="rect">
            <a:avLst/>
          </a:prstGeom>
          <a:solidFill>
            <a:srgbClr val="EDEDED"/>
          </a:solidFill>
          <a:ln w="190440">
            <a:solidFill>
              <a:srgbClr val="FFFFFF"/>
            </a:solidFill>
            <a:prstDash val="solid"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87159" y="892439"/>
            <a:ext cx="2171520" cy="64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1732" t="19318" r="15826" b="42201"/>
          <a:stretch>
            <a:fillRect/>
          </a:stretch>
        </p:blipFill>
        <p:spPr>
          <a:xfrm>
            <a:off x="40320" y="2099160"/>
            <a:ext cx="3363840" cy="13399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lèche vers le bas 4"/>
          <p:cNvSpPr/>
          <p:nvPr/>
        </p:nvSpPr>
        <p:spPr>
          <a:xfrm>
            <a:off x="1171800" y="2099160"/>
            <a:ext cx="1367640" cy="46944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271880" y="878039"/>
            <a:ext cx="1121040" cy="11296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lèche angle droit à deux pointes 12"/>
          <p:cNvSpPr/>
          <p:nvPr/>
        </p:nvSpPr>
        <p:spPr>
          <a:xfrm rot="5400000">
            <a:off x="3711836" y="2640398"/>
            <a:ext cx="3317605" cy="995009"/>
          </a:xfrm>
          <a:prstGeom prst="leftUpArrow">
            <a:avLst>
              <a:gd name="adj1" fmla="val 3829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d:\Users\LENOVO\Desktop\Manip 5A images (1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t="-537" r="-836" b="18661"/>
          <a:stretch/>
        </p:blipFill>
        <p:spPr bwMode="auto">
          <a:xfrm>
            <a:off x="81407" y="3624962"/>
            <a:ext cx="4916066" cy="30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uble flèche verticale 7"/>
          <p:cNvSpPr/>
          <p:nvPr/>
        </p:nvSpPr>
        <p:spPr>
          <a:xfrm rot="1011822">
            <a:off x="3717618" y="1450107"/>
            <a:ext cx="598448" cy="3929295"/>
          </a:xfrm>
          <a:prstGeom prst="upDownArrow">
            <a:avLst>
              <a:gd name="adj1" fmla="val 6366"/>
              <a:gd name="adj2" fmla="val 30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640" cy="692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3300">
              <a:alpha val="70000"/>
            </a:srgbClr>
          </a:solidFill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3" name="ZoneTexte 2"/>
          <p:cNvSpPr/>
          <p:nvPr/>
        </p:nvSpPr>
        <p:spPr>
          <a:xfrm>
            <a:off x="598680" y="82080"/>
            <a:ext cx="7753959" cy="5627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200" b="1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Et Demain </a:t>
            </a:r>
            <a:r>
              <a:rPr lang="fr-FR" sz="3200" b="1" i="0" u="sng" strike="noStrike" kern="1200" spc="0" dirty="0" smtClean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?XXXXXXXXXXXXXXXXXXX</a:t>
            </a:r>
            <a:endParaRPr lang="fr-FR" sz="3200" b="1" i="0" u="sng" strike="noStrike" kern="1200" spc="0" dirty="0">
              <a:ln>
                <a:noFill/>
              </a:ln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7180" y="1324259"/>
            <a:ext cx="3168000" cy="215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92919" y="1443479"/>
            <a:ext cx="2259720" cy="2829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1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/>
          <p:cNvSpPr/>
          <p:nvPr/>
        </p:nvSpPr>
        <p:spPr>
          <a:xfrm>
            <a:off x="391680" y="47520"/>
            <a:ext cx="2755411" cy="5038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2800" b="1" i="0" u="sng" strike="noStrike" kern="1200" spc="0" dirty="0" smtClean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Pour  Conclure</a:t>
            </a:r>
            <a:endParaRPr lang="fr-FR" sz="2800" b="1" i="0" u="sng" strike="noStrike" kern="1200" spc="0" dirty="0">
              <a:ln>
                <a:noFill/>
              </a:ln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Arial" pitchFamily="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3068960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Arial Unicode MS" pitchFamily="2"/>
              </a:rPr>
              <a:t>   Merci de </a:t>
            </a:r>
            <a:r>
              <a:rPr lang="fr-FR" sz="2400" b="1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 Unicode MS" pitchFamily="2"/>
              </a:rPr>
              <a:t>votre attention</a:t>
            </a:r>
            <a:r>
              <a:rPr lang="fr-FR" b="1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 Unicode MS" pitchFamily="2"/>
              </a:rPr>
              <a:t>.</a:t>
            </a:r>
            <a:br>
              <a:rPr lang="fr-FR" b="1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Arial Unicode MS" pitchFamily="2"/>
              </a:rPr>
            </a:br>
            <a:endParaRPr lang="fr-FR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9300" r="12333" b="13161"/>
          <a:stretch>
            <a:fillRect/>
          </a:stretch>
        </p:blipFill>
        <p:spPr>
          <a:xfrm>
            <a:off x="3923928" y="188640"/>
            <a:ext cx="5062832" cy="5969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640" cy="615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4F81BD">
              <a:alpha val="27000"/>
            </a:srgbClr>
          </a:solidFill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3" name="ZoneTexte 2"/>
          <p:cNvSpPr/>
          <p:nvPr/>
        </p:nvSpPr>
        <p:spPr>
          <a:xfrm>
            <a:off x="405000" y="47520"/>
            <a:ext cx="4876200" cy="577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200" b="1" i="0" u="sng" strike="noStrike" kern="1200" spc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le Patrimoine et les Bois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5840" y="3723480"/>
            <a:ext cx="2699280" cy="307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4122" r="60881"/>
          <a:stretch>
            <a:fillRect/>
          </a:stretch>
        </p:blipFill>
        <p:spPr>
          <a:xfrm>
            <a:off x="5181840" y="675360"/>
            <a:ext cx="954359" cy="43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800000">
            <a:off x="6136920" y="47880"/>
            <a:ext cx="3007080" cy="681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719" t="3968" r="-667" b="8343"/>
          <a:stretch>
            <a:fillRect/>
          </a:stretch>
        </p:blipFill>
        <p:spPr>
          <a:xfrm>
            <a:off x="112680" y="632160"/>
            <a:ext cx="4968360" cy="317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 l="12247" t="4392" r="5393" b="25333"/>
          <a:stretch>
            <a:fillRect/>
          </a:stretch>
        </p:blipFill>
        <p:spPr>
          <a:xfrm rot="5400000">
            <a:off x="2876220" y="4157101"/>
            <a:ext cx="2598120" cy="2211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640" cy="692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4F81BD">
              <a:alpha val="27000"/>
            </a:srgbClr>
          </a:solidFill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3" name="ZoneTexte 2"/>
          <p:cNvSpPr/>
          <p:nvPr/>
        </p:nvSpPr>
        <p:spPr>
          <a:xfrm>
            <a:off x="412920" y="47520"/>
            <a:ext cx="6283685" cy="5627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200" b="1" u="sng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Evolution Technologie Lutherie</a:t>
            </a:r>
            <a:endParaRPr lang="fr-FR" sz="3200" b="1" i="0" u="sng" strike="noStrike" kern="1200" spc="0" dirty="0">
              <a:ln>
                <a:noFill/>
              </a:ln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960" y="823320"/>
            <a:ext cx="4882680" cy="3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79512" y="4077072"/>
            <a:ext cx="4028759" cy="266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d:\Users\LENOVO\Desktop\Conf Université Pop Foire des savoirs 2_2_19\__Préparation Conf UPVD\images pour Conf\Compil_Diderot OUtils Lutheri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990" y="1196752"/>
            <a:ext cx="3967219" cy="478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640" cy="692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4F81BD">
              <a:alpha val="27000"/>
            </a:srgbClr>
          </a:solidFill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3" name="ZoneTexte 2"/>
          <p:cNvSpPr/>
          <p:nvPr/>
        </p:nvSpPr>
        <p:spPr>
          <a:xfrm>
            <a:off x="412920" y="47520"/>
            <a:ext cx="4171889" cy="5627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200" b="1" u="sng" dirty="0" smtClean="0"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>Les bois de Lutherie</a:t>
            </a:r>
            <a:endParaRPr lang="fr-FR" sz="3200" b="1" i="0" u="sng" strike="noStrike" kern="1200" spc="0" dirty="0">
              <a:ln>
                <a:noFill/>
              </a:ln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588360" y="692640"/>
            <a:ext cx="2532600" cy="332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Users\LENOVO\Desktop\guitar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988734"/>
            <a:ext cx="6491295" cy="27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Users\LENOVO\Desktop\Conf Université Pop Foire des savoirs 2_2_19\__Préparation Conf UPVD\images pour Conf\couronne écliss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3565137" cy="243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LENOVO\Desktop\Conf Université Pop Foire des savoirs 2_2_19\__Préparation Conf UPVD\images pour Conf\plaques viol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93" b="3553"/>
          <a:stretch/>
        </p:blipFill>
        <p:spPr bwMode="auto">
          <a:xfrm>
            <a:off x="4932040" y="4149080"/>
            <a:ext cx="3947631" cy="257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49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640" cy="631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000"/>
          </a:solidFill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3" name="ZoneTexte 2"/>
          <p:cNvSpPr/>
          <p:nvPr/>
        </p:nvSpPr>
        <p:spPr>
          <a:xfrm>
            <a:off x="403920" y="47520"/>
            <a:ext cx="4673520" cy="577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200" b="1" i="0" u="sng" strike="noStrike" kern="1200" spc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Ressources forestières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051" r="13903"/>
          <a:stretch/>
        </p:blipFill>
        <p:spPr>
          <a:xfrm>
            <a:off x="106680" y="708120"/>
            <a:ext cx="4370066" cy="322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4818" t="8500" r="19736"/>
          <a:stretch/>
        </p:blipFill>
        <p:spPr>
          <a:xfrm>
            <a:off x="4510770" y="3061320"/>
            <a:ext cx="4511310" cy="364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Users\LENOVO\Desktop\coupe eben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55" y="4725144"/>
            <a:ext cx="2096450" cy="16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LENOVO\Desktop\billes epice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70" y="708120"/>
            <a:ext cx="3080707" cy="22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22552" y="692279"/>
            <a:ext cx="1808639" cy="31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0" y="0"/>
            <a:ext cx="9143640" cy="692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000"/>
          </a:solidFill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3" name="ZoneTexte 2"/>
          <p:cNvSpPr/>
          <p:nvPr/>
        </p:nvSpPr>
        <p:spPr>
          <a:xfrm>
            <a:off x="413280" y="47520"/>
            <a:ext cx="7342372" cy="5627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200" b="1" i="0" u="sng" strike="noStrike" kern="1200" spc="0" dirty="0" smtClean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Déforestation: </a:t>
            </a:r>
            <a:r>
              <a:rPr lang="fr-FR" sz="3200" b="1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le dessous des cartes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404" t="10812" r="3029" b="17866"/>
          <a:stretch>
            <a:fillRect/>
          </a:stretch>
        </p:blipFill>
        <p:spPr>
          <a:xfrm>
            <a:off x="4572000" y="710280"/>
            <a:ext cx="4506480" cy="55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903" t="22708"/>
          <a:stretch>
            <a:fillRect/>
          </a:stretch>
        </p:blipFill>
        <p:spPr>
          <a:xfrm>
            <a:off x="4158720" y="4221000"/>
            <a:ext cx="4919400" cy="250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3755" y="2800138"/>
            <a:ext cx="1721160" cy="1401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Users\LENOVO\Desktop\1079632-bolabola-l-arbre-qui-saign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5" y="4184296"/>
            <a:ext cx="3704630" cy="246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d:\Users\LENOVO\Desktop\pochette ebene17e_augsbourg paris anne - det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92624"/>
            <a:ext cx="2561664" cy="384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/>
          <p:nvPr/>
        </p:nvSpPr>
        <p:spPr>
          <a:xfrm>
            <a:off x="0" y="38880"/>
            <a:ext cx="8982360" cy="4447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2400" b="1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Times New Roman" pitchFamily="18"/>
              </a:rPr>
              <a:t>Histoire des techniques</a:t>
            </a:r>
            <a:r>
              <a:rPr lang="fr-FR" sz="2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: </a:t>
            </a:r>
            <a:r>
              <a:rPr lang="fr-FR" sz="2400" b="1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la Sculpture à la Renaissance</a:t>
            </a:r>
            <a:endParaRPr lang="fr-FR" sz="2400" b="1" i="0" u="none" strike="noStrike" kern="1200" spc="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1026" name="Picture 2" descr="d:\Users\LENOVO\Desktop\Conf Université Pop Foire des savoirs 2_2_19\__Préparation Conf UPVD\images pour Conf\_petit palais chapelet ivoire début XVI°Pico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3878167" cy="289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LENOVO\Desktop\Conf Université Pop Foire des savoirs 2_2_19\__Préparation Conf UPVD\images pour Conf\scu bui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2" y="3645024"/>
            <a:ext cx="386291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Users\LENOVO\Desktop\touche ivoire viole  marqueté M Bruxell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45" y="503070"/>
            <a:ext cx="2948743" cy="382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82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640" y="699840"/>
            <a:ext cx="2232000" cy="25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916992" y="105300"/>
            <a:ext cx="664200" cy="371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855920" y="283680"/>
            <a:ext cx="1287720" cy="25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038119" y="1013399"/>
            <a:ext cx="3402360" cy="104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b="4594"/>
          <a:stretch>
            <a:fillRect/>
          </a:stretch>
        </p:blipFill>
        <p:spPr>
          <a:xfrm>
            <a:off x="3580232" y="4581128"/>
            <a:ext cx="1614104" cy="22809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4"/>
          <p:cNvSpPr/>
          <p:nvPr/>
        </p:nvSpPr>
        <p:spPr>
          <a:xfrm>
            <a:off x="0" y="38880"/>
            <a:ext cx="8982360" cy="4561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2400" b="1" i="0" u="sng" strike="noStrike" kern="1200" spc="0">
                <a:ln>
                  <a:noFill/>
                </a:ln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Times New Roman" pitchFamily="18"/>
              </a:rPr>
              <a:t>Histoire des techniques</a:t>
            </a:r>
            <a:r>
              <a:rPr lang="fr-FR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: le Tournage dans l’Antiquité</a:t>
            </a:r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r="24135"/>
          <a:stretch>
            <a:fillRect/>
          </a:stretch>
        </p:blipFill>
        <p:spPr>
          <a:xfrm>
            <a:off x="0" y="5085184"/>
            <a:ext cx="3409667" cy="17914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1"/>
          <p:cNvSpPr/>
          <p:nvPr/>
        </p:nvSpPr>
        <p:spPr>
          <a:xfrm>
            <a:off x="3403080" y="2564999"/>
            <a:ext cx="467208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 Unicode MS" pitchFamily="2"/>
              </a:rPr>
              <a:t>Epingle Romaine avec anneau prisonnier, en Os.</a:t>
            </a:r>
          </a:p>
        </p:txBody>
      </p:sp>
      <p:sp>
        <p:nvSpPr>
          <p:cNvPr id="11" name="ZoneTexte 2"/>
          <p:cNvSpPr/>
          <p:nvPr/>
        </p:nvSpPr>
        <p:spPr>
          <a:xfrm>
            <a:off x="0" y="3968819"/>
            <a:ext cx="3824486" cy="6544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 Unicode MS" pitchFamily="2"/>
              </a:rPr>
              <a:t>Creusage sous tête de la cheville Cœur</a:t>
            </a:r>
            <a:r>
              <a:rPr lang="fr-FR" sz="1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 Unicode MS" pitchFamily="2"/>
              </a:rPr>
              <a:t>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 spc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 Unicode MS" pitchFamily="2"/>
              </a:rPr>
              <a:t> </a:t>
            </a:r>
            <a:r>
              <a:rPr lang="fr-FR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 Unicode MS" pitchFamily="2"/>
              </a:rPr>
              <a:t>sur le même principe</a:t>
            </a:r>
          </a:p>
        </p:txBody>
      </p:sp>
      <p:sp>
        <p:nvSpPr>
          <p:cNvPr id="12" name="ZoneTexte 3"/>
          <p:cNvSpPr/>
          <p:nvPr/>
        </p:nvSpPr>
        <p:spPr>
          <a:xfrm>
            <a:off x="252720" y="3230640"/>
            <a:ext cx="182952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Arial Unicode MS" pitchFamily="2"/>
              </a:rPr>
              <a:t>Tour;  Moyen-Age</a:t>
            </a:r>
          </a:p>
        </p:txBody>
      </p:sp>
      <p:pic>
        <p:nvPicPr>
          <p:cNvPr id="1026" name="Picture 2" descr="D:\Users\LENOVO\Pictures\_BOULOT IMAGES\Maroc tournage chevil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784" y="4309993"/>
            <a:ext cx="3687063" cy="24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512" y="790200"/>
            <a:ext cx="2858657" cy="22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57377" y="4289456"/>
            <a:ext cx="3526711" cy="2568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48064" y="790200"/>
            <a:ext cx="3903055" cy="3236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8"/>
          <p:cNvSpPr/>
          <p:nvPr/>
        </p:nvSpPr>
        <p:spPr>
          <a:xfrm>
            <a:off x="-24840" y="0"/>
            <a:ext cx="9143640" cy="692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000"/>
          </a:solidFill>
          <a:ln w="25560">
            <a:solidFill>
              <a:srgbClr val="3A5F8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8" name="ZoneTexte 9"/>
          <p:cNvSpPr/>
          <p:nvPr/>
        </p:nvSpPr>
        <p:spPr>
          <a:xfrm>
            <a:off x="276120" y="0"/>
            <a:ext cx="7803844" cy="5627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3200" b="1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Le travail du Bois </a:t>
            </a:r>
            <a:r>
              <a:rPr lang="fr-FR" sz="3200" b="1" i="0" u="sng" strike="noStrike" kern="1200" spc="0" dirty="0" smtClean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:</a:t>
            </a:r>
            <a:r>
              <a:rPr lang="fr-FR" sz="2800" b="1" i="0" u="sng" strike="noStrike" kern="1200" spc="0" dirty="0" smtClean="0">
                <a:ln>
                  <a:noFill/>
                </a:ln>
                <a:solidFill>
                  <a:srgbClr val="000000"/>
                </a:solidFill>
                <a:uFillTx/>
                <a:latin typeface="Arial" pitchFamily="34"/>
                <a:ea typeface="Microsoft YaHei" pitchFamily="2"/>
                <a:cs typeface="Arial" pitchFamily="34"/>
              </a:rPr>
              <a:t>ablation et assemblage</a:t>
            </a:r>
            <a:endParaRPr lang="fr-FR" sz="3200" b="1" i="0" u="sng" strike="noStrike" kern="1200" spc="0" dirty="0">
              <a:ln>
                <a:noFill/>
              </a:ln>
              <a:solidFill>
                <a:srgbClr val="000000"/>
              </a:solidFill>
              <a:uFillTx/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2051" name="Picture 3" descr="d:\Users\LENOVO\Desktop\Conf Université Pop Foire des savoirs 2_2_19\__Préparation Conf UPVD\images pour Conf\lit americain chinois palis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3250238" cy="3185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425</Words>
  <Application>Microsoft Office PowerPoint</Application>
  <PresentationFormat>Affichage à l'écran (4:3)</PresentationFormat>
  <Paragraphs>170</Paragraphs>
  <Slides>13</Slides>
  <Notes>13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Standard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LENOVO</dc:creator>
  <cp:lastModifiedBy>LENOVO</cp:lastModifiedBy>
  <cp:revision>76</cp:revision>
  <cp:lastPrinted>2019-01-09T15:44:27Z</cp:lastPrinted>
  <dcterms:modified xsi:type="dcterms:W3CDTF">2019-01-14T17:19:23Z</dcterms:modified>
</cp:coreProperties>
</file>