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Objects="1" showGuides="1">
      <p:cViewPr varScale="1">
        <p:scale>
          <a:sx n="115" d="100"/>
          <a:sy n="115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E84A-47F2-6D42-BE87-284AF9BAC94B}" type="datetimeFigureOut">
              <a:rPr lang="fr-FR" smtClean="0"/>
              <a:pPr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AB78-C442-DD4B-B66C-4484E6FD57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E84A-47F2-6D42-BE87-284AF9BAC94B}" type="datetimeFigureOut">
              <a:rPr lang="fr-FR" smtClean="0"/>
              <a:pPr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AB78-C442-DD4B-B66C-4484E6FD57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E84A-47F2-6D42-BE87-284AF9BAC94B}" type="datetimeFigureOut">
              <a:rPr lang="fr-FR" smtClean="0"/>
              <a:pPr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AB78-C442-DD4B-B66C-4484E6FD57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E84A-47F2-6D42-BE87-284AF9BAC94B}" type="datetimeFigureOut">
              <a:rPr lang="fr-FR" smtClean="0"/>
              <a:pPr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AB78-C442-DD4B-B66C-4484E6FD57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E84A-47F2-6D42-BE87-284AF9BAC94B}" type="datetimeFigureOut">
              <a:rPr lang="fr-FR" smtClean="0"/>
              <a:pPr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AB78-C442-DD4B-B66C-4484E6FD57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E84A-47F2-6D42-BE87-284AF9BAC94B}" type="datetimeFigureOut">
              <a:rPr lang="fr-FR" smtClean="0"/>
              <a:pPr/>
              <a:t>04/04/2019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AB78-C442-DD4B-B66C-4484E6FD57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E84A-47F2-6D42-BE87-284AF9BAC94B}" type="datetimeFigureOut">
              <a:rPr lang="fr-FR" smtClean="0"/>
              <a:pPr/>
              <a:t>04/04/2019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AB78-C442-DD4B-B66C-4484E6FD57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E84A-47F2-6D42-BE87-284AF9BAC94B}" type="datetimeFigureOut">
              <a:rPr lang="fr-FR" smtClean="0"/>
              <a:pPr/>
              <a:t>04/04/2019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AB78-C442-DD4B-B66C-4484E6FD57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E84A-47F2-6D42-BE87-284AF9BAC94B}" type="datetimeFigureOut">
              <a:rPr lang="fr-FR" smtClean="0"/>
              <a:pPr/>
              <a:t>04/04/2019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AB78-C442-DD4B-B66C-4484E6FD57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E84A-47F2-6D42-BE87-284AF9BAC94B}" type="datetimeFigureOut">
              <a:rPr lang="fr-FR" smtClean="0"/>
              <a:pPr/>
              <a:t>04/04/2019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AB78-C442-DD4B-B66C-4484E6FD57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E84A-47F2-6D42-BE87-284AF9BAC94B}" type="datetimeFigureOut">
              <a:rPr lang="fr-FR" smtClean="0"/>
              <a:pPr/>
              <a:t>04/04/2019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AB78-C442-DD4B-B66C-4484E6FD57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5E84A-47F2-6D42-BE87-284AF9BAC94B}" type="datetimeFigureOut">
              <a:rPr lang="fr-FR" smtClean="0"/>
              <a:pPr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0AB78-C442-DD4B-B66C-4484E6FD57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20000" contrast="-25000"/>
          </a:blip>
          <a:stretch>
            <a:fillRect/>
          </a:stretch>
        </p:blipFill>
        <p:spPr>
          <a:xfrm>
            <a:off x="1061465" y="124751"/>
            <a:ext cx="7091935" cy="627604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470025"/>
          </a:xfrm>
        </p:spPr>
        <p:txBody>
          <a:bodyPr>
            <a:noAutofit/>
          </a:bodyPr>
          <a:lstStyle/>
          <a:p>
            <a:r>
              <a:rPr lang="fr-FR" sz="6600" dirty="0">
                <a:solidFill>
                  <a:schemeClr val="tx2"/>
                </a:solidFill>
              </a:rPr>
              <a:t>Les traumatismes sonores pour les nuls…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8382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…et les moyens de s'en protéger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34000" y="6400800"/>
            <a:ext cx="3423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Michel </a:t>
            </a:r>
            <a:r>
              <a:rPr lang="fr-FR" dirty="0" err="1"/>
              <a:t>Boucherat</a:t>
            </a:r>
            <a:r>
              <a:rPr lang="fr-FR" dirty="0"/>
              <a:t> septembre 2018</a:t>
            </a:r>
          </a:p>
        </p:txBody>
      </p:sp>
      <p:pic>
        <p:nvPicPr>
          <p:cNvPr id="6" name="Image 5" descr="Capture d’écran 2018-09-09 à 19.02.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33800" cy="6613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Comment se manifeste le traumatisme sonore chronique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4000" b="1" dirty="0"/>
              <a:t>Par rien ! </a:t>
            </a:r>
            <a:r>
              <a:rPr lang="fr-FR" sz="2400" dirty="0"/>
              <a:t>du moins pendant longtemps</a:t>
            </a:r>
            <a:endParaRPr lang="fr-FR" sz="4000" dirty="0"/>
          </a:p>
          <a:p>
            <a:pPr lvl="1"/>
            <a:r>
              <a:rPr lang="fr-FR" dirty="0"/>
              <a:t>Audition longtemps préservée</a:t>
            </a:r>
          </a:p>
          <a:p>
            <a:pPr lvl="1"/>
            <a:r>
              <a:rPr lang="fr-FR" dirty="0"/>
              <a:t>Pas d'acouphènes</a:t>
            </a:r>
          </a:p>
          <a:p>
            <a:pPr lvl="1"/>
            <a:r>
              <a:rPr lang="fr-FR" dirty="0"/>
              <a:t>Pas de troubles de la compréhension pendant de longues années</a:t>
            </a:r>
          </a:p>
        </p:txBody>
      </p:sp>
      <p:pic>
        <p:nvPicPr>
          <p:cNvPr id="4" name="Image 3" descr="Audio trauma sonore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7778" r="12263" b="45556"/>
              <a:stretch>
                <a:fillRect/>
              </a:stretch>
            </p:blipFill>
          </mc:Choice>
          <mc:Fallback>
            <p:blipFill>
              <a:blip r:embed="rId3"/>
              <a:srcRect t="7778" r="12263" b="45556"/>
              <a:stretch>
                <a:fillRect/>
              </a:stretch>
            </p:blipFill>
          </mc:Fallback>
        </mc:AlternateContent>
        <p:spPr>
          <a:xfrm>
            <a:off x="3909974" y="2286000"/>
            <a:ext cx="5466737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premiers signes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417638"/>
            <a:ext cx="8229600" cy="521176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dirty="0"/>
              <a:t>Fonction de la durée de l'exposition au bruit et de son intensité, de survenue progressive</a:t>
            </a:r>
          </a:p>
          <a:p>
            <a:pPr lvl="1"/>
            <a:r>
              <a:rPr lang="fr-FR" b="1" dirty="0"/>
              <a:t>Acouphènes de tonalité aiguë (sifflements)</a:t>
            </a:r>
          </a:p>
          <a:p>
            <a:pPr lvl="2"/>
            <a:r>
              <a:rPr lang="fr-FR" b="1" dirty="0"/>
              <a:t>D'abord le soir, perceptibles dans le silence</a:t>
            </a:r>
          </a:p>
          <a:p>
            <a:pPr lvl="2"/>
            <a:r>
              <a:rPr lang="fr-FR" b="1" dirty="0"/>
              <a:t>Puis continus</a:t>
            </a:r>
          </a:p>
          <a:p>
            <a:pPr lvl="1"/>
            <a:r>
              <a:rPr lang="fr-FR" b="1" dirty="0"/>
              <a:t>Troubles de la compréhension</a:t>
            </a:r>
          </a:p>
          <a:p>
            <a:pPr lvl="2"/>
            <a:r>
              <a:rPr lang="fr-FR" b="1" dirty="0"/>
              <a:t>En milieu bruyant</a:t>
            </a:r>
          </a:p>
          <a:p>
            <a:pPr lvl="2"/>
            <a:r>
              <a:rPr lang="fr-FR" b="1" dirty="0"/>
              <a:t>Lors de conversation à plusieurs personnes</a:t>
            </a:r>
          </a:p>
          <a:p>
            <a:pPr lvl="1"/>
            <a:r>
              <a:rPr lang="fr-FR" b="1" dirty="0"/>
              <a:t>Intolérance aux bruits</a:t>
            </a:r>
          </a:p>
          <a:p>
            <a:pPr lvl="2"/>
            <a:r>
              <a:rPr lang="fr-FR" b="1" dirty="0"/>
              <a:t>Bruit de l'aspirateur</a:t>
            </a:r>
          </a:p>
          <a:p>
            <a:pPr lvl="2"/>
            <a:r>
              <a:rPr lang="fr-FR" b="1" dirty="0"/>
              <a:t>Bruits de couverts au restaurant</a:t>
            </a:r>
          </a:p>
          <a:p>
            <a:pPr lvl="2"/>
            <a:r>
              <a:rPr lang="fr-FR" b="1" dirty="0"/>
              <a:t>Cris d'enfants</a:t>
            </a:r>
          </a:p>
          <a:p>
            <a:pPr lvl="1"/>
            <a:r>
              <a:rPr lang="fr-FR" b="1" dirty="0"/>
              <a:t>Baisse de l'audition tardive</a:t>
            </a:r>
          </a:p>
          <a:p>
            <a:pPr marL="0" indent="0" algn="ctr">
              <a:buNone/>
            </a:pPr>
            <a:r>
              <a:rPr lang="fr-FR" sz="4571" b="1" dirty="0"/>
              <a:t>Une fois apparus, ils sont définitifs.</a:t>
            </a:r>
          </a:p>
          <a:p>
            <a:pPr marL="0" indent="0" algn="ctr">
              <a:buNone/>
            </a:pPr>
            <a:r>
              <a:rPr lang="fr-FR" sz="4571" b="1" dirty="0"/>
              <a:t>Il n'y a pas de traitement !!!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2743200"/>
            <a:ext cx="2717800" cy="16252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prévention des traumatismes sonores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/>
              <a:t>Deux possibilités</a:t>
            </a:r>
          </a:p>
          <a:p>
            <a:pPr lvl="1"/>
            <a:r>
              <a:rPr lang="fr-FR" b="1" dirty="0"/>
              <a:t>Diminuer le bruit à la source</a:t>
            </a:r>
          </a:p>
          <a:p>
            <a:pPr lvl="2"/>
            <a:r>
              <a:rPr lang="fr-FR" b="1" dirty="0"/>
              <a:t>Capots de protection</a:t>
            </a:r>
          </a:p>
          <a:p>
            <a:pPr lvl="2"/>
            <a:r>
              <a:rPr lang="fr-FR" b="1" dirty="0"/>
              <a:t>affutage des fers et lames</a:t>
            </a:r>
          </a:p>
          <a:p>
            <a:pPr lvl="1"/>
            <a:r>
              <a:rPr lang="fr-FR" b="1" dirty="0"/>
              <a:t>Diminuer l'intensité sonore arrivant dans l'oreille interne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10648" t="15028" r="7378" b="15706"/>
          <a:stretch>
            <a:fillRect/>
          </a:stretch>
        </p:blipFill>
        <p:spPr>
          <a:xfrm>
            <a:off x="4197858" y="4114800"/>
            <a:ext cx="3269741" cy="27670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protecteurs d'oreilles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Leur rôle est d'atténuer la quantité de vibrations sonores arrivant sur le tympan</a:t>
            </a:r>
          </a:p>
          <a:p>
            <a:r>
              <a:rPr lang="fr-FR" b="1" dirty="0"/>
              <a:t>Ils doivent répondre à des besoins contradictoires</a:t>
            </a:r>
          </a:p>
          <a:p>
            <a:pPr lvl="1"/>
            <a:r>
              <a:rPr lang="fr-FR" b="1" dirty="0"/>
              <a:t>Faciles à mettre et à enlever</a:t>
            </a:r>
          </a:p>
          <a:p>
            <a:pPr lvl="1"/>
            <a:r>
              <a:rPr lang="fr-FR" b="1" dirty="0"/>
              <a:t>Confortables</a:t>
            </a:r>
          </a:p>
          <a:p>
            <a:pPr lvl="2"/>
            <a:r>
              <a:rPr lang="fr-FR" b="1" dirty="0"/>
              <a:t>Hygiène</a:t>
            </a:r>
          </a:p>
          <a:p>
            <a:pPr lvl="2"/>
            <a:r>
              <a:rPr lang="fr-FR" b="1" dirty="0"/>
              <a:t>Sensation d'oreille bouchée</a:t>
            </a:r>
          </a:p>
          <a:p>
            <a:pPr lvl="1"/>
            <a:r>
              <a:rPr lang="fr-FR" b="1" dirty="0"/>
              <a:t>Efficaces mais pas trop</a:t>
            </a:r>
          </a:p>
          <a:p>
            <a:pPr lvl="2"/>
            <a:r>
              <a:rPr lang="fr-FR" b="1" dirty="0"/>
              <a:t>N'isolant pas le porteur</a:t>
            </a:r>
          </a:p>
          <a:p>
            <a:pPr lvl="1"/>
            <a:r>
              <a:rPr lang="fr-FR" b="1" dirty="0"/>
              <a:t>Prix accessible</a:t>
            </a:r>
          </a:p>
          <a:p>
            <a:pPr lvl="1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rcRect l="10648" t="15028" r="7378" b="15706"/>
          <a:stretch>
            <a:fillRect/>
          </a:stretch>
        </p:blipFill>
        <p:spPr>
          <a:xfrm>
            <a:off x="5832728" y="4090944"/>
            <a:ext cx="3269741" cy="27670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/>
          <a:lstStyle/>
          <a:p>
            <a:r>
              <a:rPr lang="fr-FR" dirty="0"/>
              <a:t>Deux familles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fr-FR" b="1" dirty="0" err="1"/>
              <a:t>Intra-auriculaires</a:t>
            </a:r>
            <a:endParaRPr lang="fr-FR" b="1" dirty="0"/>
          </a:p>
          <a:p>
            <a:pPr lvl="1"/>
            <a:r>
              <a:rPr lang="fr-FR" b="1" dirty="0"/>
              <a:t>Avantages</a:t>
            </a:r>
          </a:p>
          <a:p>
            <a:pPr lvl="2"/>
            <a:r>
              <a:rPr lang="fr-FR" b="1" dirty="0"/>
              <a:t>Prix (sauf équipement sur mesure)</a:t>
            </a:r>
          </a:p>
          <a:p>
            <a:pPr lvl="2"/>
            <a:r>
              <a:rPr lang="fr-FR" b="1" dirty="0"/>
              <a:t>Usage unique</a:t>
            </a:r>
          </a:p>
          <a:p>
            <a:pPr lvl="2"/>
            <a:r>
              <a:rPr lang="fr-FR" b="1" dirty="0"/>
              <a:t>Efficaces</a:t>
            </a:r>
          </a:p>
          <a:p>
            <a:pPr lvl="2"/>
            <a:r>
              <a:rPr lang="fr-FR" b="1" dirty="0"/>
              <a:t>Poids</a:t>
            </a:r>
          </a:p>
          <a:p>
            <a:pPr lvl="1"/>
            <a:r>
              <a:rPr lang="fr-FR" b="1" dirty="0"/>
              <a:t>Inconvénients</a:t>
            </a:r>
          </a:p>
          <a:p>
            <a:pPr lvl="2"/>
            <a:r>
              <a:rPr lang="fr-FR" b="1" dirty="0"/>
              <a:t>Difficile à mettre et à retirer en permanence</a:t>
            </a:r>
          </a:p>
          <a:p>
            <a:pPr lvl="2"/>
            <a:r>
              <a:rPr lang="fr-FR" b="1" dirty="0"/>
              <a:t>Problème d'hygiène si mains grasses</a:t>
            </a:r>
          </a:p>
          <a:p>
            <a:pPr lvl="2"/>
            <a:r>
              <a:rPr lang="fr-FR" b="1" dirty="0"/>
              <a:t>Impression d'oreille bouchée</a:t>
            </a:r>
          </a:p>
          <a:p>
            <a:pPr lvl="2"/>
            <a:r>
              <a:rPr lang="fr-FR" b="1" dirty="0"/>
              <a:t>Risque de macération de la peau</a:t>
            </a:r>
          </a:p>
          <a:p>
            <a:pPr lvl="2"/>
            <a:r>
              <a:rPr lang="fr-FR" b="1" dirty="0"/>
              <a:t>Risque de perte</a:t>
            </a:r>
          </a:p>
          <a:p>
            <a:pPr lvl="1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rcRect l="10648" t="15028" r="7378" b="15706"/>
          <a:stretch>
            <a:fillRect/>
          </a:stretch>
        </p:blipFill>
        <p:spPr>
          <a:xfrm>
            <a:off x="5874259" y="76200"/>
            <a:ext cx="3269741" cy="27670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259" y="3276600"/>
            <a:ext cx="2005149" cy="1371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rcRect r="50000" b="50909"/>
          <a:stretch>
            <a:fillRect/>
          </a:stretch>
        </p:blipFill>
        <p:spPr>
          <a:xfrm>
            <a:off x="3657600" y="3048000"/>
            <a:ext cx="1397000" cy="1371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051" y="4852851"/>
            <a:ext cx="2005149" cy="20051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/>
              <a:t>Externes, type serre-tête</a:t>
            </a:r>
          </a:p>
          <a:p>
            <a:pPr lvl="1"/>
            <a:r>
              <a:rPr lang="fr-FR" b="1" dirty="0"/>
              <a:t>Avantages</a:t>
            </a:r>
          </a:p>
          <a:p>
            <a:pPr lvl="2"/>
            <a:r>
              <a:rPr lang="fr-FR" b="1" dirty="0"/>
              <a:t>Efficaces (trop ?)</a:t>
            </a:r>
          </a:p>
          <a:p>
            <a:pPr lvl="2"/>
            <a:r>
              <a:rPr lang="fr-FR" b="1" dirty="0"/>
              <a:t>Facile à mettre et à retirer</a:t>
            </a:r>
          </a:p>
          <a:p>
            <a:pPr lvl="2"/>
            <a:r>
              <a:rPr lang="fr-FR" b="1" dirty="0"/>
              <a:t>Pas de sensation d'oreille bouchée</a:t>
            </a:r>
          </a:p>
          <a:p>
            <a:pPr lvl="2"/>
            <a:r>
              <a:rPr lang="fr-FR" b="1" dirty="0"/>
              <a:t>Moins de problèmes d'hygiène</a:t>
            </a:r>
          </a:p>
          <a:p>
            <a:pPr lvl="1"/>
            <a:r>
              <a:rPr lang="fr-FR" b="1" dirty="0"/>
              <a:t>Inconvénients</a:t>
            </a:r>
          </a:p>
          <a:p>
            <a:pPr lvl="2"/>
            <a:r>
              <a:rPr lang="fr-FR" b="1" dirty="0"/>
              <a:t>Plus lourd</a:t>
            </a:r>
          </a:p>
          <a:p>
            <a:pPr lvl="2"/>
            <a:r>
              <a:rPr lang="fr-FR" b="1" dirty="0"/>
              <a:t>Encombrants</a:t>
            </a:r>
          </a:p>
          <a:p>
            <a:pPr lvl="2"/>
            <a:r>
              <a:rPr lang="fr-FR" b="1" dirty="0"/>
              <a:t>Serre la tête</a:t>
            </a:r>
          </a:p>
          <a:p>
            <a:pPr lvl="2"/>
            <a:r>
              <a:rPr lang="fr-FR" b="1" dirty="0"/>
              <a:t>Prix</a:t>
            </a:r>
          </a:p>
          <a:p>
            <a:pPr lvl="2"/>
            <a:r>
              <a:rPr lang="fr-FR" b="1" dirty="0"/>
              <a:t>Compatibilité avec les autres EPI</a:t>
            </a:r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rcRect l="10648" t="15028" r="7378" b="15706"/>
          <a:stretch>
            <a:fillRect/>
          </a:stretch>
        </p:blipFill>
        <p:spPr>
          <a:xfrm>
            <a:off x="5874259" y="76200"/>
            <a:ext cx="3269741" cy="27670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rcRect t="43636"/>
          <a:stretch>
            <a:fillRect/>
          </a:stretch>
        </p:blipFill>
        <p:spPr>
          <a:xfrm>
            <a:off x="5257800" y="3759200"/>
            <a:ext cx="3740355" cy="2108200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E8E9A25F-FF38-4246-8A25-AEF8CF49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 cas particulier, les protections électroniques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Intra auriculaires et externes</a:t>
            </a:r>
          </a:p>
          <a:p>
            <a:r>
              <a:rPr lang="fr-FR" b="1" dirty="0"/>
              <a:t>Bloquent le son au delà de 38 dB tout en permettant les conversations sans retirer la protection</a:t>
            </a:r>
          </a:p>
          <a:p>
            <a:r>
              <a:rPr lang="fr-FR" b="1" dirty="0"/>
              <a:t>Chères ++</a:t>
            </a:r>
          </a:p>
          <a:p>
            <a:r>
              <a:rPr lang="fr-FR" b="1" dirty="0"/>
              <a:t>Doivent être rechargées</a:t>
            </a:r>
          </a:p>
          <a:p>
            <a:r>
              <a:rPr lang="fr-FR" b="1" dirty="0"/>
              <a:t>Fragiles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284984"/>
            <a:ext cx="3487688" cy="34876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 tous les cas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Les protections d'oreilles ne sont efficaces que tant qu'elles sont en place</a:t>
            </a:r>
          </a:p>
          <a:p>
            <a:r>
              <a:rPr lang="fr-FR" b="1" dirty="0"/>
              <a:t>Elles doivent être portées 100% du temps passé au bruit</a:t>
            </a:r>
          </a:p>
          <a:p>
            <a:r>
              <a:rPr lang="fr-FR" b="1" dirty="0"/>
              <a:t>Toutes les personnes présentes dans l'atelier doivent porter les protections même si ce ne sont pas elles qui génèrent le bruit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rcRect t="15028" b="15706"/>
          <a:stretch>
            <a:fillRect/>
          </a:stretch>
        </p:blipFill>
        <p:spPr>
          <a:xfrm>
            <a:off x="1295400" y="2362200"/>
            <a:ext cx="6515100" cy="4519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 peu d'anatomie : les trois oreilles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143000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Oreille externe =&gt; cornet acoustique</a:t>
            </a:r>
          </a:p>
          <a:p>
            <a:r>
              <a:rPr lang="fr-FR" dirty="0"/>
              <a:t>Oreille moyenne =&gt; adaptateur d'impédance</a:t>
            </a:r>
          </a:p>
          <a:p>
            <a:r>
              <a:rPr lang="fr-FR" dirty="0"/>
              <a:t>Oreille interne =&gt; transformation des vibrations en influx nerveux</a:t>
            </a:r>
          </a:p>
        </p:txBody>
      </p:sp>
      <p:cxnSp>
        <p:nvCxnSpPr>
          <p:cNvPr id="7" name="Connecteur droit avec flèche 6"/>
          <p:cNvCxnSpPr>
            <a:stCxn id="8" idx="2"/>
          </p:cNvCxnSpPr>
          <p:nvPr/>
        </p:nvCxnSpPr>
        <p:spPr>
          <a:xfrm rot="16200000" flipH="1">
            <a:off x="2184214" y="3022414"/>
            <a:ext cx="533400" cy="2870572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28600" y="3821668"/>
            <a:ext cx="157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Oreille externe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rot="10800000">
            <a:off x="5410200" y="4419600"/>
            <a:ext cx="2819403" cy="175260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080525" y="5904131"/>
            <a:ext cx="1063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Oreille</a:t>
            </a:r>
          </a:p>
          <a:p>
            <a:pPr algn="ctr"/>
            <a:r>
              <a:rPr lang="fr-FR" dirty="0"/>
              <a:t>moyenne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924800" y="2438400"/>
            <a:ext cx="86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Oreille</a:t>
            </a:r>
          </a:p>
          <a:p>
            <a:pPr algn="ctr"/>
            <a:r>
              <a:rPr lang="fr-FR" dirty="0"/>
              <a:t>interne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rot="10800000" flipV="1">
            <a:off x="6172200" y="2895599"/>
            <a:ext cx="1752600" cy="129539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L'oreille interne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524000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/>
              <a:t>Les vibrations sont transmises à une membrane excitant des cellules sensorielles</a:t>
            </a:r>
          </a:p>
          <a:p>
            <a:r>
              <a:rPr lang="fr-FR" b="1" dirty="0"/>
              <a:t>Les cellules sont alignées comme les touches d'un piano</a:t>
            </a:r>
          </a:p>
          <a:p>
            <a:r>
              <a:rPr lang="fr-FR" b="1" dirty="0"/>
              <a:t>Les cellules les plus fragiles sont celles des fréquences aiguës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71800"/>
            <a:ext cx="5338185" cy="38861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Représentation de l'audition : l'audiogramme</a:t>
            </a:r>
          </a:p>
        </p:txBody>
      </p:sp>
      <p:pic>
        <p:nvPicPr>
          <p:cNvPr id="4" name="Image 3" descr="audio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b="44444"/>
              <a:stretch>
                <a:fillRect/>
              </a:stretch>
            </p:blipFill>
          </mc:Choice>
          <mc:Fallback>
            <p:blipFill>
              <a:blip r:embed="rId3"/>
              <a:srcRect b="44444"/>
              <a:stretch>
                <a:fillRect/>
              </a:stretch>
            </p:blipFill>
          </mc:Fallback>
        </mc:AlternateContent>
        <p:spPr>
          <a:xfrm>
            <a:off x="914400" y="865023"/>
            <a:ext cx="7622895" cy="59929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L'audiogramme à 20 ans…</a:t>
            </a:r>
          </a:p>
        </p:txBody>
      </p:sp>
      <p:pic>
        <p:nvPicPr>
          <p:cNvPr id="4" name="Image 3" descr="Audio normal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8889" b="44444"/>
              <a:stretch>
                <a:fillRect/>
              </a:stretch>
            </p:blipFill>
          </mc:Choice>
          <mc:Fallback>
            <p:blipFill>
              <a:blip r:embed="rId3"/>
              <a:srcRect t="8889" b="44444"/>
              <a:stretch>
                <a:fillRect/>
              </a:stretch>
            </p:blipFill>
          </mc:Fallback>
        </mc:AlternateContent>
        <p:spPr>
          <a:xfrm>
            <a:off x="0" y="1417638"/>
            <a:ext cx="4846211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…et à 70 ans…</a:t>
            </a:r>
          </a:p>
        </p:txBody>
      </p:sp>
      <p:pic>
        <p:nvPicPr>
          <p:cNvPr id="4" name="Image 3" descr="Audio normal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8889" b="44444"/>
              <a:stretch>
                <a:fillRect/>
              </a:stretch>
            </p:blipFill>
          </mc:Choice>
          <mc:Fallback>
            <p:blipFill>
              <a:blip r:embed="rId3"/>
              <a:srcRect t="8889" b="44444"/>
              <a:stretch>
                <a:fillRect/>
              </a:stretch>
            </p:blipFill>
          </mc:Fallback>
        </mc:AlternateContent>
        <p:spPr>
          <a:xfrm>
            <a:off x="0" y="1417638"/>
            <a:ext cx="4846211" cy="3200400"/>
          </a:xfrm>
          <a:prstGeom prst="rect">
            <a:avLst/>
          </a:prstGeom>
        </p:spPr>
      </p:pic>
      <p:pic>
        <p:nvPicPr>
          <p:cNvPr id="5" name="Image 4" descr="audio presbyacousie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 t="8889" b="44444"/>
              <a:stretch>
                <a:fillRect/>
              </a:stretch>
            </p:blipFill>
          </mc:Choice>
          <mc:Fallback>
            <p:blipFill>
              <a:blip r:embed="rId5"/>
              <a:srcRect t="8889" b="44444"/>
              <a:stretch>
                <a:fillRect/>
              </a:stretch>
            </p:blipFill>
          </mc:Fallback>
        </mc:AlternateContent>
        <p:spPr>
          <a:xfrm>
            <a:off x="4678789" y="1417638"/>
            <a:ext cx="4846211" cy="32004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4919008"/>
            <a:ext cx="91758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Les fréquences conversationnelles restent longtemps indemnes</a:t>
            </a:r>
          </a:p>
          <a:p>
            <a:r>
              <a:rPr lang="fr-FR" sz="2400" b="1" dirty="0"/>
              <a:t>La baisse "physiologique" n'atteint au début que les fréquences aiguës</a:t>
            </a:r>
          </a:p>
          <a:p>
            <a:r>
              <a:rPr lang="fr-FR" sz="2400" b="1" dirty="0"/>
              <a:t>	- Pas de baisse de l'acuité auditive</a:t>
            </a:r>
          </a:p>
          <a:p>
            <a:r>
              <a:rPr lang="fr-FR" sz="2400" b="1" dirty="0"/>
              <a:t>	- Baisse de la compréhension</a:t>
            </a:r>
          </a:p>
          <a:p>
            <a:r>
              <a:rPr lang="fr-FR" sz="2400" b="1" dirty="0"/>
              <a:t>	- Acouphènes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120" y="4293096"/>
            <a:ext cx="1270000" cy="8368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62400"/>
            <a:ext cx="760667" cy="838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>
            <a:normAutofit/>
          </a:bodyPr>
          <a:lstStyle/>
          <a:p>
            <a:r>
              <a:rPr lang="fr-FR" dirty="0"/>
              <a:t>Le traumatisme sonore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C'est l'exposition de l'oreille interne à des intensités sonores dépassant les possibilités des mécanismes internes de protection</a:t>
            </a:r>
          </a:p>
          <a:p>
            <a:pPr lvl="1"/>
            <a:r>
              <a:rPr lang="fr-FR" dirty="0"/>
              <a:t>Soit </a:t>
            </a:r>
            <a:r>
              <a:rPr lang="fr-FR" b="1" dirty="0"/>
              <a:t>aigu</a:t>
            </a:r>
            <a:r>
              <a:rPr lang="fr-FR" dirty="0"/>
              <a:t> pouvant entrainer la destruction immédiate et irrémédiable de l'oreille interne</a:t>
            </a:r>
          </a:p>
          <a:p>
            <a:pPr lvl="2"/>
            <a:r>
              <a:rPr lang="fr-FR" dirty="0"/>
              <a:t>Explosion</a:t>
            </a:r>
          </a:p>
          <a:p>
            <a:pPr lvl="2"/>
            <a:r>
              <a:rPr lang="fr-FR" dirty="0"/>
              <a:t>Discothèque</a:t>
            </a:r>
          </a:p>
          <a:p>
            <a:pPr lvl="1"/>
            <a:r>
              <a:rPr lang="fr-FR" dirty="0"/>
              <a:t>Soit </a:t>
            </a:r>
            <a:r>
              <a:rPr lang="fr-FR" b="1" dirty="0"/>
              <a:t>chronique</a:t>
            </a:r>
            <a:r>
              <a:rPr lang="fr-FR" dirty="0"/>
              <a:t>, survenant progressivement lors d'expositions à des bruits de plus de 80 dB</a:t>
            </a:r>
          </a:p>
          <a:p>
            <a:pPr lvl="2"/>
            <a:r>
              <a:rPr lang="fr-FR" dirty="0"/>
              <a:t>Machines-outils</a:t>
            </a:r>
          </a:p>
          <a:p>
            <a:pPr lvl="2"/>
            <a:r>
              <a:rPr lang="fr-FR" dirty="0"/>
              <a:t>Baladeurs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rcRect l="53801" t="25538" r="14620" b="46252"/>
          <a:stretch>
            <a:fillRect/>
          </a:stretch>
        </p:blipFill>
        <p:spPr>
          <a:xfrm>
            <a:off x="990600" y="76200"/>
            <a:ext cx="1873729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8900" cy="6311900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716016" y="304800"/>
            <a:ext cx="4392488" cy="5821363"/>
          </a:xfrm>
        </p:spPr>
        <p:txBody>
          <a:bodyPr/>
          <a:lstStyle/>
          <a:p>
            <a:r>
              <a:rPr lang="fr-FR" b="1" dirty="0"/>
              <a:t>Tout bruit continu de plus de 80 dB peut entrainer une atteinte de l'oreille interne d'autant qu'il est</a:t>
            </a:r>
          </a:p>
          <a:p>
            <a:pPr lvl="1"/>
            <a:r>
              <a:rPr lang="fr-FR" b="1" dirty="0"/>
              <a:t>plus intense</a:t>
            </a:r>
          </a:p>
          <a:p>
            <a:pPr lvl="1"/>
            <a:r>
              <a:rPr lang="fr-FR" b="1" dirty="0"/>
              <a:t>de fréquence plus aiguë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de machines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34168"/>
              </p:ext>
            </p:extLst>
          </p:nvPr>
        </p:nvGraphicFramePr>
        <p:xfrm>
          <a:off x="990600" y="1905000"/>
          <a:ext cx="71628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r>
                        <a:rPr lang="fr-FR" dirty="0"/>
                        <a:t>Machine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Intensité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Fréquences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fr-FR" sz="2000" b="1" dirty="0"/>
                        <a:t>Scie sauteuse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Graves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fr-FR" sz="2000" b="1" dirty="0"/>
                        <a:t>Scie circulaire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Aiguës+++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fr-FR" sz="2000" b="1" dirty="0" err="1"/>
                        <a:t>Rabo-dégau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Graves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fr-FR" sz="2000" b="1" dirty="0"/>
                        <a:t>Scie à ruban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Aiguës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fr-FR" sz="2000" b="1" dirty="0"/>
                        <a:t>Ponceuse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Grave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fr-FR" sz="2000" b="1" dirty="0" err="1"/>
                        <a:t>Disqueuse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+++++++++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Aiguës+++++++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fr-FR" sz="2000" b="1" dirty="0"/>
                        <a:t>Tour à bois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Graves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569</Words>
  <Application>Microsoft Office PowerPoint</Application>
  <PresentationFormat>Affichage à l'écran (4:3)</PresentationFormat>
  <Paragraphs>131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Thème Office</vt:lpstr>
      <vt:lpstr>Les traumatismes sonores pour les nuls…</vt:lpstr>
      <vt:lpstr>Un peu d'anatomie : les trois oreilles</vt:lpstr>
      <vt:lpstr>L'oreille interne</vt:lpstr>
      <vt:lpstr>Représentation de l'audition : l'audiogramme</vt:lpstr>
      <vt:lpstr>L'audiogramme à 20 ans…</vt:lpstr>
      <vt:lpstr>…et à 70 ans…</vt:lpstr>
      <vt:lpstr>Le traumatisme sonore</vt:lpstr>
      <vt:lpstr>Présentation PowerPoint</vt:lpstr>
      <vt:lpstr>Exemples de machines</vt:lpstr>
      <vt:lpstr>Comment se manifeste le traumatisme sonore chronique ?</vt:lpstr>
      <vt:lpstr>Les premiers signes</vt:lpstr>
      <vt:lpstr>La prévention des traumatismes sonores</vt:lpstr>
      <vt:lpstr>Les protecteurs d'oreilles</vt:lpstr>
      <vt:lpstr>Deux familles</vt:lpstr>
      <vt:lpstr>Présentation PowerPoint</vt:lpstr>
      <vt:lpstr>Un cas particulier, les protections électroniques</vt:lpstr>
      <vt:lpstr>Dans tous les cas</vt:lpstr>
    </vt:vector>
  </TitlesOfParts>
  <Company>ACTIV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Michel Boucherat</dc:creator>
  <cp:lastModifiedBy>Gérard Dalle</cp:lastModifiedBy>
  <cp:revision>30</cp:revision>
  <dcterms:created xsi:type="dcterms:W3CDTF">2018-09-09T21:32:11Z</dcterms:created>
  <dcterms:modified xsi:type="dcterms:W3CDTF">2019-04-04T17:05:22Z</dcterms:modified>
</cp:coreProperties>
</file>