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72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44" autoAdjust="0"/>
  </p:normalViewPr>
  <p:slideViewPr>
    <p:cSldViewPr>
      <p:cViewPr varScale="1">
        <p:scale>
          <a:sx n="107" d="100"/>
          <a:sy n="107" d="100"/>
        </p:scale>
        <p:origin x="93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02E97-7F75-4D2F-93F4-2BEA0624D10A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26FE9-C03A-426F-80B6-FCAF7706FE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23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Il y a 25 ans, ma femme m’a demandé de lui fabriquer un guéridon.</a:t>
            </a:r>
          </a:p>
          <a:p>
            <a:pPr marL="0" indent="0">
              <a:buNone/>
            </a:pPr>
            <a:r>
              <a:rPr lang="fr-FR" dirty="0"/>
              <a:t>Il n’avait pas besoin d’être joli, car il serait en permanence recouvert d’une grande nappe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40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Afin de</a:t>
            </a:r>
            <a:r>
              <a:rPr lang="fr-FR" baseline="0" dirty="0"/>
              <a:t> ne pas avoir trop de pertes, le pied à été débité à partir d’une planche rectangulaire. Utilisation d’une cale</a:t>
            </a:r>
          </a:p>
          <a:p>
            <a:r>
              <a:rPr lang="fr-FR" baseline="0" dirty="0"/>
              <a:t>pour réaliser la mortaise.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079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 il me restait du bois, j’ai réalisé un 2 </a:t>
            </a:r>
            <a:r>
              <a:rPr lang="fr-FR" dirty="0" err="1"/>
              <a:t>ème</a:t>
            </a:r>
            <a:r>
              <a:rPr lang="fr-FR" dirty="0"/>
              <a:t> guéridon pour ma fille. J’ai</a:t>
            </a:r>
            <a:r>
              <a:rPr lang="fr-FR" baseline="0" dirty="0"/>
              <a:t> choisi 3 pieds seulement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516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réaliser</a:t>
            </a:r>
            <a:r>
              <a:rPr lang="fr-FR" baseline="0" dirty="0"/>
              <a:t> les mortaises, utilisation là aussi d’une cale permettant de positionner la pièce à 30°, une fois dans un sens et une fois dans l’autre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00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ne connaissais</a:t>
            </a:r>
            <a:r>
              <a:rPr lang="fr-FR" baseline="0" dirty="0"/>
              <a:t> pas les passionnés du bois. Tout en étant un peu bricoleur, mais peu outillé, j’ai réalisé un plateau en agglo, un piètement avec une récup de palettes</a:t>
            </a:r>
          </a:p>
          <a:p>
            <a:r>
              <a:rPr lang="fr-FR" baseline="0" dirty="0"/>
              <a:t>Le tout étant assemblé avec des clous, des équerres métalliques et quelques vis.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05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</a:t>
            </a:r>
            <a:r>
              <a:rPr lang="fr-FR" baseline="0" dirty="0"/>
              <a:t> forme permet de répondre à la fois à la consommation (petites longueurs) et on n’a pas de bois de bout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6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part de l’intérieur pour aller vers l’extérieur. On</a:t>
            </a:r>
            <a:r>
              <a:rPr lang="fr-FR" baseline="0" dirty="0"/>
              <a:t> réalise d’abord l’hexagone à partir d’un assemblage de lames par entures.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2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ceux qui ont suivis, je vous disais en commençant</a:t>
            </a:r>
            <a:r>
              <a:rPr lang="fr-FR" baseline="0" dirty="0"/>
              <a:t> que c’est une histoire d’angles et de cales. Réaliser l’hexagone n’est pas possible à la scie à onglets (diamètre du plateau 600mm).</a:t>
            </a:r>
          </a:p>
          <a:p>
            <a:r>
              <a:rPr lang="fr-FR" baseline="0" dirty="0"/>
              <a:t>C’est possible à la scie circulaire en décalant la règle. C’est aussi possible en utilisant une cale avec un angle de 30°.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53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ceux qui ont suivis, je vous disais en commençant</a:t>
            </a:r>
            <a:r>
              <a:rPr lang="fr-FR" baseline="0" dirty="0"/>
              <a:t> que c’est une histoire d’angles et de cales. Réaliser l’hexagone n’est pas possible à la scie à onglets (diamètre du plateau 600mm).</a:t>
            </a:r>
          </a:p>
          <a:p>
            <a:r>
              <a:rPr lang="fr-FR" baseline="0" dirty="0"/>
              <a:t>C’est possible à la scie circulaire en décalant la règle. C’est aussi possible en utilisant une cale avec un angle de 30°.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53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commence par couper un pan à 30°</a:t>
            </a:r>
            <a:r>
              <a:rPr lang="fr-FR" baseline="0" dirty="0"/>
              <a:t> </a:t>
            </a:r>
            <a:r>
              <a:rPr lang="fr-FR" dirty="0"/>
              <a:t>de chacune des 6 ½ lunes. On utilise la</a:t>
            </a:r>
            <a:r>
              <a:rPr lang="fr-FR" baseline="0" dirty="0"/>
              <a:t> cale comme butée et par retournement on scie l’autre côté.</a:t>
            </a:r>
          </a:p>
          <a:p>
            <a:r>
              <a:rPr lang="fr-FR" baseline="0" dirty="0"/>
              <a:t>La longueur L doit être le plus grand côté de l’hexagone car même en travaillant avec le plus de précision possible, on n’arrive</a:t>
            </a:r>
          </a:p>
          <a:p>
            <a:r>
              <a:rPr lang="fr-FR" baseline="0" dirty="0"/>
              <a:t>que rarement à avoir les 6 côtés identiques. Ensuite on usine les rainures tout autour du plateau et les ½ lunes. On colle les languettes</a:t>
            </a:r>
          </a:p>
          <a:p>
            <a:r>
              <a:rPr lang="fr-FR" baseline="0" dirty="0"/>
              <a:t>Autour de l’hexagone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81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faire le cercle, dégrossissage à la scie circulaire et finition à la défonceuse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11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Assemblage</a:t>
            </a:r>
            <a:r>
              <a:rPr lang="fr-FR" baseline="0" dirty="0"/>
              <a:t> mi bois de l’assise et assemblage tenons – mortaise des pieds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26FE9-C03A-426F-80B6-FCAF7706FE8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51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32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64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57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89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4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76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38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73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12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34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3359-5ECA-4078-8043-6957042D53F4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9771-F303-4CBF-B7C8-3F3F334630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4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rct=j&amp;q=&amp;esrc=s&amp;source=images&amp;cd=&amp;ved=2ahUKEwjT1_eIlfbiAhVGxIUKHVm1BL4QjRx6BAgBEAU&amp;url=https://www.cdiscount.com/bricolage/outillage/meches-a-bedane-carre-en-acier/f-166010120-auc3663251007562.html&amp;psig=AOvVaw1dDdwCc0NB7v6YvltEBjuk&amp;ust=156105495460647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Fabrication de 2 guéridons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Une histoire d’angles et de cales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Par Fabrice </a:t>
            </a:r>
            <a:r>
              <a:rPr lang="fr-FR" sz="3600" b="1" dirty="0" err="1">
                <a:solidFill>
                  <a:srgbClr val="002060"/>
                </a:solidFill>
              </a:rPr>
              <a:t>Vanhille</a:t>
            </a:r>
            <a:endParaRPr lang="fr-F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2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Assemblage et collage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4844356" cy="3633267"/>
          </a:xfrm>
        </p:spPr>
      </p:pic>
      <p:sp>
        <p:nvSpPr>
          <p:cNvPr id="8" name="ZoneTexte 7"/>
          <p:cNvSpPr txBox="1"/>
          <p:nvPr/>
        </p:nvSpPr>
        <p:spPr>
          <a:xfrm>
            <a:off x="827584" y="1478349"/>
            <a:ext cx="7923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Assemblage hexagone – ½ lune par fausse languette</a:t>
            </a:r>
          </a:p>
          <a:p>
            <a:r>
              <a:rPr lang="fr-FR" sz="2800" b="1" dirty="0">
                <a:solidFill>
                  <a:srgbClr val="002060"/>
                </a:solidFill>
              </a:rPr>
              <a:t>Ajustage de chaque ½ lune  au lapidaire</a:t>
            </a:r>
          </a:p>
        </p:txBody>
      </p:sp>
    </p:spTree>
    <p:extLst>
      <p:ext uri="{BB962C8B-B14F-4D97-AF65-F5344CB8AC3E}">
        <p14:creationId xmlns:p14="http://schemas.microsoft.com/office/powerpoint/2010/main" val="93895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Finition du plateau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606638" cy="345497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940966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Le piètement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115616" y="1412776"/>
            <a:ext cx="7128792" cy="5328591"/>
            <a:chOff x="1115616" y="1412776"/>
            <a:chExt cx="7128792" cy="5328591"/>
          </a:xfrm>
        </p:grpSpPr>
        <p:sp>
          <p:nvSpPr>
            <p:cNvPr id="17" name="Rectangle 16"/>
            <p:cNvSpPr/>
            <p:nvPr/>
          </p:nvSpPr>
          <p:spPr>
            <a:xfrm rot="16200000">
              <a:off x="2375756" y="4329101"/>
              <a:ext cx="4320480" cy="2160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15616" y="1412776"/>
              <a:ext cx="698477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75756" y="1556792"/>
              <a:ext cx="4320480" cy="504056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7092280" y="1556792"/>
              <a:ext cx="1008112" cy="47525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6703233" y="2060848"/>
              <a:ext cx="1253143" cy="424847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1115616" y="1556792"/>
              <a:ext cx="828092" cy="47525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1259632" y="2077275"/>
              <a:ext cx="1108038" cy="42320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411760" y="4221088"/>
              <a:ext cx="4320480" cy="216024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21"/>
            <p:cNvCxnSpPr>
              <a:stCxn id="16" idx="3"/>
            </p:cNvCxnSpPr>
            <p:nvPr/>
          </p:nvCxnSpPr>
          <p:spPr>
            <a:xfrm>
              <a:off x="6732240" y="4329100"/>
              <a:ext cx="2160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2195736" y="4334490"/>
              <a:ext cx="216024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endCxn id="17" idx="3"/>
            </p:cNvCxnSpPr>
            <p:nvPr/>
          </p:nvCxnSpPr>
          <p:spPr>
            <a:xfrm>
              <a:off x="4535996" y="2060848"/>
              <a:ext cx="0" cy="216025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V="1">
              <a:off x="4535996" y="6597353"/>
              <a:ext cx="1" cy="14401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/>
            <p:cNvCxnSpPr>
              <a:stCxn id="6" idx="3"/>
            </p:cNvCxnSpPr>
            <p:nvPr/>
          </p:nvCxnSpPr>
          <p:spPr>
            <a:xfrm>
              <a:off x="8100392" y="1484784"/>
              <a:ext cx="144016" cy="48245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549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Débit du pied et réalisation de la mortaise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787296" y="3552004"/>
            <a:ext cx="7202975" cy="2685308"/>
            <a:chOff x="787296" y="2677624"/>
            <a:chExt cx="7202975" cy="2685308"/>
          </a:xfrm>
        </p:grpSpPr>
        <p:sp>
          <p:nvSpPr>
            <p:cNvPr id="9" name="Arrondir un rectangle avec un coin diagonal 8"/>
            <p:cNvSpPr/>
            <p:nvPr/>
          </p:nvSpPr>
          <p:spPr>
            <a:xfrm rot="20674412">
              <a:off x="787296" y="3357020"/>
              <a:ext cx="7202975" cy="1214067"/>
            </a:xfrm>
            <a:prstGeom prst="round2DiagRect">
              <a:avLst/>
            </a:prstGeom>
            <a:pattFill prst="wdDnDiag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" name="Connecteur droit 2"/>
            <p:cNvCxnSpPr/>
            <p:nvPr/>
          </p:nvCxnSpPr>
          <p:spPr>
            <a:xfrm rot="5400000">
              <a:off x="3514215" y="1184706"/>
              <a:ext cx="1851635" cy="650481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/>
            <p:cNvCxnSpPr/>
            <p:nvPr/>
          </p:nvCxnSpPr>
          <p:spPr>
            <a:xfrm rot="5400000">
              <a:off x="2906729" y="958519"/>
              <a:ext cx="2376701" cy="581491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emi-cadre 5"/>
            <p:cNvSpPr/>
            <p:nvPr/>
          </p:nvSpPr>
          <p:spPr>
            <a:xfrm rot="5400000">
              <a:off x="6930652" y="2749508"/>
              <a:ext cx="833672" cy="689905"/>
            </a:xfrm>
            <a:prstGeom prst="halfFrame">
              <a:avLst>
                <a:gd name="adj1" fmla="val 1170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" name="Triangle rectangle 4"/>
          <p:cNvSpPr/>
          <p:nvPr/>
        </p:nvSpPr>
        <p:spPr>
          <a:xfrm flipH="1">
            <a:off x="971598" y="4653136"/>
            <a:ext cx="6552729" cy="180020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ésultat de recherche d'images pour &quot;bedane carré&quot;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1" b="39844"/>
          <a:stretch/>
        </p:blipFill>
        <p:spPr bwMode="auto">
          <a:xfrm rot="5400000">
            <a:off x="6221414" y="1995610"/>
            <a:ext cx="2317794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2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Le piètement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9846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Le guéridon terminé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7804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5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4"/>
          <p:cNvSpPr/>
          <p:nvPr/>
        </p:nvSpPr>
        <p:spPr>
          <a:xfrm>
            <a:off x="3290898" y="3797424"/>
            <a:ext cx="2160240" cy="2007840"/>
          </a:xfrm>
          <a:prstGeom prst="triangle">
            <a:avLst>
              <a:gd name="adj" fmla="val 5095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Le second guéridon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78112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Le plateau est identique au précédent, mais c’est un octogone plutôt qu’un hexagone.</a:t>
            </a:r>
          </a:p>
          <a:p>
            <a:r>
              <a:rPr lang="fr-FR" sz="3600" b="1" dirty="0">
                <a:solidFill>
                  <a:srgbClr val="002060"/>
                </a:solidFill>
              </a:rPr>
              <a:t>Le piètement est différent (vue de dessus)</a:t>
            </a:r>
          </a:p>
        </p:txBody>
      </p:sp>
      <p:sp>
        <p:nvSpPr>
          <p:cNvPr id="4" name="Triangle isocèle 3"/>
          <p:cNvSpPr/>
          <p:nvPr/>
        </p:nvSpPr>
        <p:spPr>
          <a:xfrm>
            <a:off x="3002866" y="3501008"/>
            <a:ext cx="2736304" cy="2448272"/>
          </a:xfrm>
          <a:prstGeom prst="triangle">
            <a:avLst>
              <a:gd name="adj" fmla="val 5113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gner un rectangle avec un coin du même côté 5"/>
          <p:cNvSpPr/>
          <p:nvPr/>
        </p:nvSpPr>
        <p:spPr>
          <a:xfrm rot="18195762">
            <a:off x="5494736" y="5710374"/>
            <a:ext cx="288032" cy="432048"/>
          </a:xfrm>
          <a:prstGeom prst="snip2SameRect">
            <a:avLst>
              <a:gd name="adj1" fmla="val 33376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gner un rectangle avec un coin du même côté 6"/>
          <p:cNvSpPr/>
          <p:nvPr/>
        </p:nvSpPr>
        <p:spPr>
          <a:xfrm rot="3464080">
            <a:off x="2959341" y="5704027"/>
            <a:ext cx="288032" cy="432048"/>
          </a:xfrm>
          <a:prstGeom prst="snip2SameRect">
            <a:avLst>
              <a:gd name="adj1" fmla="val 33376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gner un rectangle avec un coin du même côté 7"/>
          <p:cNvSpPr/>
          <p:nvPr/>
        </p:nvSpPr>
        <p:spPr>
          <a:xfrm rot="10800000">
            <a:off x="4227002" y="3365376"/>
            <a:ext cx="288032" cy="432048"/>
          </a:xfrm>
          <a:prstGeom prst="snip2SameRect">
            <a:avLst>
              <a:gd name="adj1" fmla="val 33376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20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Réalisation des pieds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394472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50200"/>
            <a:ext cx="3332322" cy="4443096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2555776" y="1681119"/>
            <a:ext cx="1093694" cy="811029"/>
          </a:xfrm>
          <a:prstGeom prst="wedgeEllipseCallout">
            <a:avLst>
              <a:gd name="adj1" fmla="val -26563"/>
              <a:gd name="adj2" fmla="val 90658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Cale</a:t>
            </a:r>
          </a:p>
        </p:txBody>
      </p:sp>
      <p:sp>
        <p:nvSpPr>
          <p:cNvPr id="7" name="Bulle ronde 6"/>
          <p:cNvSpPr/>
          <p:nvPr/>
        </p:nvSpPr>
        <p:spPr>
          <a:xfrm>
            <a:off x="2555776" y="5072574"/>
            <a:ext cx="2088232" cy="519351"/>
          </a:xfrm>
          <a:prstGeom prst="wedgeEllipseCallout">
            <a:avLst>
              <a:gd name="adj1" fmla="val -4042"/>
              <a:gd name="adj2" fmla="val -156757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 pans à 120°</a:t>
            </a:r>
          </a:p>
        </p:txBody>
      </p:sp>
      <p:sp>
        <p:nvSpPr>
          <p:cNvPr id="8" name="Bulle ronde 7"/>
          <p:cNvSpPr/>
          <p:nvPr/>
        </p:nvSpPr>
        <p:spPr>
          <a:xfrm>
            <a:off x="6732240" y="1988840"/>
            <a:ext cx="1093694" cy="811029"/>
          </a:xfrm>
          <a:prstGeom prst="wedgeEllipseCallout">
            <a:avLst>
              <a:gd name="adj1" fmla="val -26563"/>
              <a:gd name="adj2" fmla="val 90658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Cale</a:t>
            </a:r>
          </a:p>
        </p:txBody>
      </p:sp>
    </p:spTree>
    <p:extLst>
      <p:ext uri="{BB962C8B-B14F-4D97-AF65-F5344CB8AC3E}">
        <p14:creationId xmlns:p14="http://schemas.microsoft.com/office/powerpoint/2010/main" val="2519485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Le 2</a:t>
            </a:r>
            <a:r>
              <a:rPr lang="fr-FR" sz="4800" b="1" baseline="30000" dirty="0">
                <a:solidFill>
                  <a:srgbClr val="002060"/>
                </a:solidFill>
              </a:rPr>
              <a:t>ème</a:t>
            </a:r>
            <a:r>
              <a:rPr lang="fr-FR" sz="4800" b="1" dirty="0">
                <a:solidFill>
                  <a:srgbClr val="002060"/>
                </a:solidFill>
              </a:rPr>
              <a:t> guéridon terminé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9299" y="2069237"/>
            <a:ext cx="4675626" cy="350672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Le besoin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2826" y="2565846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188603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La réalisation de l’époque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96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3705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Le 1</a:t>
            </a:r>
            <a:r>
              <a:rPr lang="fr-FR" sz="4800" b="1" baseline="30000" dirty="0">
                <a:solidFill>
                  <a:srgbClr val="002060"/>
                </a:solidFill>
              </a:rPr>
              <a:t>er</a:t>
            </a:r>
            <a:r>
              <a:rPr lang="fr-FR" sz="4800" b="1" dirty="0">
                <a:solidFill>
                  <a:srgbClr val="002060"/>
                </a:solidFill>
              </a:rPr>
              <a:t> guéridon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Les contraintes de départ</a:t>
            </a:r>
          </a:p>
          <a:p>
            <a:pPr lvl="1"/>
            <a:r>
              <a:rPr lang="fr-FR" sz="3200" b="1" dirty="0">
                <a:solidFill>
                  <a:srgbClr val="002060"/>
                </a:solidFill>
              </a:rPr>
              <a:t>Ne pas voir le bois de bout au niveau du plateau (ou le moins possible)</a:t>
            </a:r>
          </a:p>
          <a:p>
            <a:pPr lvl="1"/>
            <a:r>
              <a:rPr lang="fr-FR" sz="3200" b="1" dirty="0">
                <a:solidFill>
                  <a:srgbClr val="002060"/>
                </a:solidFill>
              </a:rPr>
              <a:t>La nappe doit pouvoir recouvrir le plateau et tomber droite, donc les pieds sont légèrement en retrait de l’aplomb du plateau</a:t>
            </a:r>
          </a:p>
          <a:p>
            <a:pPr lvl="1"/>
            <a:r>
              <a:rPr lang="fr-FR" sz="3200" b="1" dirty="0">
                <a:solidFill>
                  <a:srgbClr val="002060"/>
                </a:solidFill>
              </a:rPr>
              <a:t>Consommer le moins de bois possible</a:t>
            </a:r>
          </a:p>
        </p:txBody>
      </p:sp>
    </p:spTree>
    <p:extLst>
      <p:ext uri="{BB962C8B-B14F-4D97-AF65-F5344CB8AC3E}">
        <p14:creationId xmlns:p14="http://schemas.microsoft.com/office/powerpoint/2010/main" val="238704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Conception du plateau</a:t>
            </a:r>
          </a:p>
        </p:txBody>
      </p:sp>
      <p:sp>
        <p:nvSpPr>
          <p:cNvPr id="4" name="Ellipse 3"/>
          <p:cNvSpPr/>
          <p:nvPr/>
        </p:nvSpPr>
        <p:spPr>
          <a:xfrm>
            <a:off x="971600" y="1700808"/>
            <a:ext cx="4320480" cy="4464496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Hexagone 4"/>
          <p:cNvSpPr/>
          <p:nvPr/>
        </p:nvSpPr>
        <p:spPr>
          <a:xfrm>
            <a:off x="1475656" y="2420888"/>
            <a:ext cx="3312368" cy="3024336"/>
          </a:xfrm>
          <a:prstGeom prst="hexagon">
            <a:avLst/>
          </a:prstGeom>
          <a:pattFill prst="dkHorz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>
            <a:endCxn id="5" idx="5"/>
          </p:cNvCxnSpPr>
          <p:nvPr/>
        </p:nvCxnSpPr>
        <p:spPr>
          <a:xfrm flipH="1">
            <a:off x="4031940" y="2060848"/>
            <a:ext cx="252028" cy="3600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1979712" y="5462308"/>
            <a:ext cx="252028" cy="3600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5" idx="3"/>
            <a:endCxn id="4" idx="2"/>
          </p:cNvCxnSpPr>
          <p:nvPr/>
        </p:nvCxnSpPr>
        <p:spPr>
          <a:xfrm flipH="1">
            <a:off x="971600" y="3933056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5" idx="4"/>
          </p:cNvCxnSpPr>
          <p:nvPr/>
        </p:nvCxnSpPr>
        <p:spPr>
          <a:xfrm>
            <a:off x="1979712" y="2060848"/>
            <a:ext cx="252028" cy="3600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4788024" y="3947026"/>
            <a:ext cx="5040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4031940" y="5462307"/>
            <a:ext cx="252028" cy="3600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5243845" y="1683150"/>
            <a:ext cx="4103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Composé 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d’un hexagone au centre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De 6 ½ lunes à la périphérie</a:t>
            </a:r>
          </a:p>
        </p:txBody>
      </p:sp>
    </p:spTree>
    <p:extLst>
      <p:ext uri="{BB962C8B-B14F-4D97-AF65-F5344CB8AC3E}">
        <p14:creationId xmlns:p14="http://schemas.microsoft.com/office/powerpoint/2010/main" val="150145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La réalisation du plateau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</a:rPr>
              <a:t>Assemblage de lames par entures, collage et découpage de l‘hexagone</a:t>
            </a:r>
          </a:p>
          <a:p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683568" y="2985864"/>
            <a:ext cx="3456384" cy="3179440"/>
            <a:chOff x="1403648" y="2348880"/>
            <a:chExt cx="3456384" cy="3179440"/>
          </a:xfrm>
        </p:grpSpPr>
        <p:sp>
          <p:nvSpPr>
            <p:cNvPr id="5" name="Rectangle 4"/>
            <p:cNvSpPr/>
            <p:nvPr/>
          </p:nvSpPr>
          <p:spPr>
            <a:xfrm>
              <a:off x="1763688" y="4736232"/>
              <a:ext cx="2736304" cy="7920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03648" y="3933056"/>
              <a:ext cx="3456384" cy="7920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03648" y="3140968"/>
              <a:ext cx="3456384" cy="7920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63688" y="2348880"/>
              <a:ext cx="2736304" cy="7920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Hexagone 10"/>
          <p:cNvSpPr/>
          <p:nvPr/>
        </p:nvSpPr>
        <p:spPr>
          <a:xfrm>
            <a:off x="5004048" y="2996952"/>
            <a:ext cx="3312368" cy="3024336"/>
          </a:xfrm>
          <a:prstGeom prst="hexagon">
            <a:avLst/>
          </a:prstGeom>
          <a:pattFill prst="dkHorz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9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La réalisation de l’hexagone à la scie circulaire avec une cale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9" y="1724600"/>
            <a:ext cx="1872033" cy="17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59364" y="1995622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4779640" y="2708920"/>
            <a:ext cx="3528392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7533946" y="3356992"/>
            <a:ext cx="18002" cy="57606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27712" y="5013176"/>
            <a:ext cx="210623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rectangle 12"/>
          <p:cNvSpPr/>
          <p:nvPr/>
        </p:nvSpPr>
        <p:spPr>
          <a:xfrm flipH="1">
            <a:off x="6579840" y="4293096"/>
            <a:ext cx="936104" cy="720080"/>
          </a:xfrm>
          <a:prstGeom prst="rt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610">
            <a:off x="4747352" y="2751567"/>
            <a:ext cx="2237831" cy="201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489126" y="213963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</a:t>
            </a:r>
          </a:p>
        </p:txBody>
      </p:sp>
      <p:cxnSp>
        <p:nvCxnSpPr>
          <p:cNvPr id="17" name="Connecteur droit avec flèche 16"/>
          <p:cNvCxnSpPr>
            <a:stCxn id="1026" idx="0"/>
            <a:endCxn id="1026" idx="2"/>
          </p:cNvCxnSpPr>
          <p:nvPr/>
        </p:nvCxnSpPr>
        <p:spPr>
          <a:xfrm>
            <a:off x="1901316" y="1724600"/>
            <a:ext cx="0" cy="1711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893291" y="1652533"/>
            <a:ext cx="1944042" cy="1855257"/>
            <a:chOff x="1403648" y="2348880"/>
            <a:chExt cx="3456384" cy="3179440"/>
          </a:xfrm>
        </p:grpSpPr>
        <p:sp>
          <p:nvSpPr>
            <p:cNvPr id="20" name="Rectangle 19"/>
            <p:cNvSpPr/>
            <p:nvPr/>
          </p:nvSpPr>
          <p:spPr>
            <a:xfrm>
              <a:off x="1763688" y="4736232"/>
              <a:ext cx="2736304" cy="7920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03648" y="3933056"/>
              <a:ext cx="3456384" cy="7920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03648" y="3140968"/>
              <a:ext cx="3456384" cy="7920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63688" y="2348880"/>
              <a:ext cx="2736304" cy="792088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Bulle ronde 24"/>
          <p:cNvSpPr/>
          <p:nvPr/>
        </p:nvSpPr>
        <p:spPr>
          <a:xfrm>
            <a:off x="7803976" y="3072408"/>
            <a:ext cx="1008112" cy="519351"/>
          </a:xfrm>
          <a:prstGeom prst="wedgeEllipseCallout">
            <a:avLst>
              <a:gd name="adj1" fmla="val -69527"/>
              <a:gd name="adj2" fmla="val 81243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Scie</a:t>
            </a:r>
          </a:p>
        </p:txBody>
      </p:sp>
      <p:sp>
        <p:nvSpPr>
          <p:cNvPr id="27" name="Bulle ronde 26"/>
          <p:cNvSpPr/>
          <p:nvPr/>
        </p:nvSpPr>
        <p:spPr>
          <a:xfrm>
            <a:off x="7956376" y="4221088"/>
            <a:ext cx="1008112" cy="519351"/>
          </a:xfrm>
          <a:prstGeom prst="wedgeEllipseCallout">
            <a:avLst>
              <a:gd name="adj1" fmla="val -86713"/>
              <a:gd name="adj2" fmla="val 33057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Cale</a:t>
            </a:r>
          </a:p>
        </p:txBody>
      </p:sp>
      <p:sp>
        <p:nvSpPr>
          <p:cNvPr id="28" name="Bulle ronde 27"/>
          <p:cNvSpPr/>
          <p:nvPr/>
        </p:nvSpPr>
        <p:spPr>
          <a:xfrm>
            <a:off x="6291808" y="5573945"/>
            <a:ext cx="1008112" cy="519351"/>
          </a:xfrm>
          <a:prstGeom prst="wedgeEllipseCallout">
            <a:avLst>
              <a:gd name="adj1" fmla="val -50431"/>
              <a:gd name="adj2" fmla="val -115209"/>
            </a:avLst>
          </a:prstGeom>
          <a:solidFill>
            <a:schemeClr val="accen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Règle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63575" y="3615680"/>
            <a:ext cx="4508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La cale : Triangle rectangle avec un angle de 30°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Et un angle de 60°</a:t>
            </a:r>
          </a:p>
          <a:p>
            <a:endParaRPr lang="fr-FR" sz="2400" b="1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On trace l’hexagone.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Après chaque coupe C, on coupe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Une parallèle à une distance D </a:t>
            </a:r>
          </a:p>
        </p:txBody>
      </p:sp>
    </p:spTree>
    <p:extLst>
      <p:ext uri="{BB962C8B-B14F-4D97-AF65-F5344CB8AC3E}">
        <p14:creationId xmlns:p14="http://schemas.microsoft.com/office/powerpoint/2010/main" val="354304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La réalisation de l’hexagone à la scie circulaire avec une cale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907"/>
            <a:ext cx="1872033" cy="17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293657" y="2331929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23419" y="247594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</a:t>
            </a:r>
          </a:p>
        </p:txBody>
      </p:sp>
      <p:cxnSp>
        <p:nvCxnSpPr>
          <p:cNvPr id="17" name="Connecteur droit avec flèche 16"/>
          <p:cNvCxnSpPr>
            <a:stCxn id="1026" idx="0"/>
            <a:endCxn id="1026" idx="2"/>
          </p:cNvCxnSpPr>
          <p:nvPr/>
        </p:nvCxnSpPr>
        <p:spPr>
          <a:xfrm>
            <a:off x="1835609" y="2060907"/>
            <a:ext cx="0" cy="17111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1EA97E18-2131-4B4F-A6A7-7D9E3FA5FDF4}"/>
              </a:ext>
            </a:extLst>
          </p:cNvPr>
          <p:cNvGrpSpPr/>
          <p:nvPr/>
        </p:nvGrpSpPr>
        <p:grpSpPr>
          <a:xfrm>
            <a:off x="4751616" y="2791967"/>
            <a:ext cx="4184848" cy="3384376"/>
            <a:chOff x="4139952" y="2708920"/>
            <a:chExt cx="4184848" cy="3384376"/>
          </a:xfrm>
        </p:grpSpPr>
        <p:sp>
          <p:nvSpPr>
            <p:cNvPr id="6" name="Rectangle 5"/>
            <p:cNvSpPr/>
            <p:nvPr/>
          </p:nvSpPr>
          <p:spPr>
            <a:xfrm>
              <a:off x="4139952" y="2708920"/>
              <a:ext cx="3528392" cy="28803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6876256" y="2937610"/>
              <a:ext cx="36004" cy="10674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788024" y="5013176"/>
              <a:ext cx="210623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/>
            <p:cNvSpPr/>
            <p:nvPr/>
          </p:nvSpPr>
          <p:spPr>
            <a:xfrm flipH="1">
              <a:off x="5940152" y="4293096"/>
              <a:ext cx="936104" cy="72008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" name="Groupe 18"/>
            <p:cNvGrpSpPr/>
            <p:nvPr/>
          </p:nvGrpSpPr>
          <p:grpSpPr>
            <a:xfrm rot="19398533">
              <a:off x="5002592" y="2811823"/>
              <a:ext cx="1944042" cy="1855257"/>
              <a:chOff x="1403648" y="2348880"/>
              <a:chExt cx="3456384" cy="317944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763688" y="4736232"/>
                <a:ext cx="2736304" cy="792088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03648" y="3933056"/>
                <a:ext cx="3456384" cy="792088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03648" y="3140968"/>
                <a:ext cx="3456384" cy="792088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763688" y="2348880"/>
                <a:ext cx="2736304" cy="792088"/>
              </a:xfrm>
              <a:prstGeom prst="rect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Bulle ronde 24"/>
            <p:cNvSpPr/>
            <p:nvPr/>
          </p:nvSpPr>
          <p:spPr>
            <a:xfrm>
              <a:off x="7164288" y="3072408"/>
              <a:ext cx="1008112" cy="519351"/>
            </a:xfrm>
            <a:prstGeom prst="wedgeEllipseCallout">
              <a:avLst>
                <a:gd name="adj1" fmla="val -77165"/>
                <a:gd name="adj2" fmla="val -39223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Scie</a:t>
              </a:r>
            </a:p>
          </p:txBody>
        </p:sp>
        <p:sp>
          <p:nvSpPr>
            <p:cNvPr id="27" name="Bulle ronde 26"/>
            <p:cNvSpPr/>
            <p:nvPr/>
          </p:nvSpPr>
          <p:spPr>
            <a:xfrm>
              <a:off x="7316688" y="4221088"/>
              <a:ext cx="1008112" cy="519351"/>
            </a:xfrm>
            <a:prstGeom prst="wedgeEllipseCallout">
              <a:avLst>
                <a:gd name="adj1" fmla="val -86713"/>
                <a:gd name="adj2" fmla="val 3305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Cale</a:t>
              </a:r>
            </a:p>
          </p:txBody>
        </p:sp>
        <p:sp>
          <p:nvSpPr>
            <p:cNvPr id="28" name="Bulle ronde 27"/>
            <p:cNvSpPr/>
            <p:nvPr/>
          </p:nvSpPr>
          <p:spPr>
            <a:xfrm>
              <a:off x="5652120" y="5573945"/>
              <a:ext cx="1008112" cy="519351"/>
            </a:xfrm>
            <a:prstGeom prst="wedgeEllipseCallout">
              <a:avLst>
                <a:gd name="adj1" fmla="val -50431"/>
                <a:gd name="adj2" fmla="val -115209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Règle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79517" y="3933056"/>
            <a:ext cx="4373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La cale : Triangle rectangle avec un angle de 30°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Et un angle de 60°</a:t>
            </a:r>
          </a:p>
          <a:p>
            <a:endParaRPr lang="fr-FR" sz="2400" b="1" dirty="0">
              <a:solidFill>
                <a:srgbClr val="002060"/>
              </a:solidFill>
            </a:endParaRPr>
          </a:p>
          <a:p>
            <a:r>
              <a:rPr lang="fr-FR" sz="2400" b="1" dirty="0">
                <a:solidFill>
                  <a:srgbClr val="002060"/>
                </a:solidFill>
              </a:rPr>
              <a:t>On trace l’hexagone.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Après chaque coupe C, on coupe</a:t>
            </a:r>
          </a:p>
          <a:p>
            <a:r>
              <a:rPr lang="fr-FR" sz="2400" b="1" dirty="0">
                <a:solidFill>
                  <a:srgbClr val="002060"/>
                </a:solidFill>
              </a:rPr>
              <a:t>Une parallèle à une distance D </a:t>
            </a:r>
          </a:p>
        </p:txBody>
      </p:sp>
    </p:spTree>
    <p:extLst>
      <p:ext uri="{BB962C8B-B14F-4D97-AF65-F5344CB8AC3E}">
        <p14:creationId xmlns:p14="http://schemas.microsoft.com/office/powerpoint/2010/main" val="4262443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Réalisation des ½ lunes </a:t>
            </a:r>
            <a:br>
              <a:rPr lang="fr-FR" sz="4800" b="1" dirty="0">
                <a:solidFill>
                  <a:srgbClr val="002060"/>
                </a:solidFill>
              </a:rPr>
            </a:br>
            <a:r>
              <a:rPr lang="fr-FR" sz="4800" b="1" dirty="0">
                <a:solidFill>
                  <a:srgbClr val="002060"/>
                </a:solidFill>
              </a:rPr>
              <a:t>à la scie radiale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971600" y="2015526"/>
            <a:ext cx="6918986" cy="3429698"/>
            <a:chOff x="971600" y="2015526"/>
            <a:chExt cx="6918986" cy="3429698"/>
          </a:xfrm>
        </p:grpSpPr>
        <p:sp>
          <p:nvSpPr>
            <p:cNvPr id="5" name="Trapèze 4"/>
            <p:cNvSpPr/>
            <p:nvPr/>
          </p:nvSpPr>
          <p:spPr>
            <a:xfrm>
              <a:off x="2284978" y="2858894"/>
              <a:ext cx="4531019" cy="2586330"/>
            </a:xfrm>
            <a:prstGeom prst="trapezoid">
              <a:avLst>
                <a:gd name="adj" fmla="val 36665"/>
              </a:avLst>
            </a:prstGeom>
            <a:pattFill prst="ltHorz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riangle rectangle 5"/>
            <p:cNvSpPr/>
            <p:nvPr/>
          </p:nvSpPr>
          <p:spPr>
            <a:xfrm flipV="1">
              <a:off x="2377778" y="2858894"/>
              <a:ext cx="703089" cy="1967860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" name="Connecteur droit 7"/>
            <p:cNvCxnSpPr/>
            <p:nvPr/>
          </p:nvCxnSpPr>
          <p:spPr>
            <a:xfrm>
              <a:off x="5971346" y="2858894"/>
              <a:ext cx="937451" cy="253010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4336860" y="2015526"/>
              <a:ext cx="306428" cy="576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L</a:t>
              </a: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3080868" y="2592282"/>
              <a:ext cx="2890478" cy="0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ulle ronde 12"/>
            <p:cNvSpPr/>
            <p:nvPr/>
          </p:nvSpPr>
          <p:spPr>
            <a:xfrm>
              <a:off x="971600" y="3341030"/>
              <a:ext cx="1093694" cy="811029"/>
            </a:xfrm>
            <a:prstGeom prst="wedgeEllipseCallout">
              <a:avLst>
                <a:gd name="adj1" fmla="val 74645"/>
                <a:gd name="adj2" fmla="val -41076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Cale</a:t>
              </a:r>
            </a:p>
          </p:txBody>
        </p:sp>
        <p:sp>
          <p:nvSpPr>
            <p:cNvPr id="14" name="Bulle ronde 13"/>
            <p:cNvSpPr/>
            <p:nvPr/>
          </p:nvSpPr>
          <p:spPr>
            <a:xfrm>
              <a:off x="6796892" y="2906386"/>
              <a:ext cx="1093694" cy="811029"/>
            </a:xfrm>
            <a:prstGeom prst="wedgeEllipseCallout">
              <a:avLst>
                <a:gd name="adj1" fmla="val -69527"/>
                <a:gd name="adj2" fmla="val 81243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Scie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2632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734</Words>
  <Application>Microsoft Office PowerPoint</Application>
  <PresentationFormat>Affichage à l'écran (4:3)</PresentationFormat>
  <Paragraphs>92</Paragraphs>
  <Slides>18</Slides>
  <Notes>12</Notes>
  <HiddenSlides>1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Thème Office</vt:lpstr>
      <vt:lpstr>Fabrication de 2 guéridons</vt:lpstr>
      <vt:lpstr>Le besoin</vt:lpstr>
      <vt:lpstr>La réalisation de l’époque</vt:lpstr>
      <vt:lpstr>Le 1er guéridon</vt:lpstr>
      <vt:lpstr>Conception du plateau</vt:lpstr>
      <vt:lpstr>La réalisation du plateau</vt:lpstr>
      <vt:lpstr>La réalisation de l’hexagone à la scie circulaire avec une cale</vt:lpstr>
      <vt:lpstr>La réalisation de l’hexagone à la scie circulaire avec une cale</vt:lpstr>
      <vt:lpstr>Réalisation des ½ lunes  à la scie radiale</vt:lpstr>
      <vt:lpstr>Assemblage et collage</vt:lpstr>
      <vt:lpstr>Finition du plateau</vt:lpstr>
      <vt:lpstr>Le piètement</vt:lpstr>
      <vt:lpstr>Débit du pied et réalisation de la mortaise</vt:lpstr>
      <vt:lpstr>Le piètement</vt:lpstr>
      <vt:lpstr>Le guéridon terminé</vt:lpstr>
      <vt:lpstr>Le second guéridon</vt:lpstr>
      <vt:lpstr>Réalisation des pieds</vt:lpstr>
      <vt:lpstr>Le 2ème guéridon terminé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Fabrication de 2 guéridons</dc:title>
  <dc:creator>HP</dc:creator>
  <cp:lastModifiedBy>Gérard Dalle</cp:lastModifiedBy>
  <cp:revision>37</cp:revision>
  <dcterms:created xsi:type="dcterms:W3CDTF">2019-06-13T17:52:01Z</dcterms:created>
  <dcterms:modified xsi:type="dcterms:W3CDTF">2019-06-21T15:52:27Z</dcterms:modified>
</cp:coreProperties>
</file>