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0"/>
    <p:restoredTop sz="94643"/>
  </p:normalViewPr>
  <p:slideViewPr>
    <p:cSldViewPr snapToObjects="1" showGuides="1">
      <p:cViewPr varScale="1">
        <p:scale>
          <a:sx n="120" d="100"/>
          <a:sy n="120" d="100"/>
        </p:scale>
        <p:origin x="14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5E84A-47F2-6D42-BE87-284AF9BAC94B}" type="datetimeFigureOut">
              <a:rPr lang="fr-FR" smtClean="0"/>
              <a:pPr/>
              <a:t>06/12/2018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0AB78-C442-DD4B-B66C-4484E6FD57F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3D120B3-7139-3F44-9773-EBFE3C883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679450"/>
            <a:ext cx="8255000" cy="54991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1470025"/>
          </a:xfrm>
        </p:spPr>
        <p:txBody>
          <a:bodyPr>
            <a:noAutofit/>
          </a:bodyPr>
          <a:lstStyle/>
          <a:p>
            <a:r>
              <a:rPr lang="fr-FR" sz="6600" dirty="0">
                <a:solidFill>
                  <a:srgbClr val="FFFF00"/>
                </a:solidFill>
              </a:rPr>
              <a:t>Les risques respiratoires dans le travail du bois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8382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…et les moyens de s'en protéger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34000" y="6400800"/>
            <a:ext cx="336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Michel </a:t>
            </a:r>
            <a:r>
              <a:rPr lang="fr-FR" dirty="0" err="1"/>
              <a:t>Boucherat</a:t>
            </a:r>
            <a:r>
              <a:rPr lang="fr-FR" dirty="0"/>
              <a:t> décembre 2018</a:t>
            </a:r>
          </a:p>
        </p:txBody>
      </p:sp>
      <p:pic>
        <p:nvPicPr>
          <p:cNvPr id="6" name="Image 5" descr="Capture d’écran 2018-09-09 à 19.02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33800" cy="6613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5BA796-DD63-E34D-A6E8-0874FA7C2C9D}"/>
              </a:ext>
            </a:extLst>
          </p:cNvPr>
          <p:cNvSpPr/>
          <p:nvPr/>
        </p:nvSpPr>
        <p:spPr>
          <a:xfrm>
            <a:off x="4932040" y="59567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i="1" dirty="0">
                <a:solidFill>
                  <a:schemeClr val="bg1"/>
                </a:solidFill>
              </a:rPr>
              <a:t>fr.123rf.com/photo_39261998_nettoyage-de-la-poussière-du-bois-dans-la-maison.html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0BCECE-5CC2-AB4B-B6C3-A4F8356E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Au total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34878D-AE65-0F41-9114-69F74E662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71600"/>
            <a:ext cx="8856984" cy="4233069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Des solutions existent</a:t>
            </a:r>
          </a:p>
          <a:p>
            <a:pPr marL="0" indent="0">
              <a:buNone/>
            </a:pPr>
            <a:r>
              <a:rPr lang="fr-FR" dirty="0"/>
              <a:t>Pas toujours faciles à (faire) appliquer</a:t>
            </a:r>
          </a:p>
          <a:p>
            <a:pPr marL="0" indent="0">
              <a:buNone/>
            </a:pPr>
            <a:r>
              <a:rPr lang="fr-FR" dirty="0"/>
              <a:t>D’une très bonne efficacité </a:t>
            </a:r>
            <a:r>
              <a:rPr lang="fr-FR" sz="2000" dirty="0"/>
              <a:t>(sachant que le 100% n’existe pas)</a:t>
            </a:r>
            <a:endParaRPr lang="fr-FR" dirty="0"/>
          </a:p>
          <a:p>
            <a:pPr marL="0" indent="0">
              <a:buNone/>
            </a:pPr>
            <a:r>
              <a:rPr lang="fr-FR" b="1" dirty="0"/>
              <a:t>Encore faut-il les appliquer ! </a:t>
            </a:r>
            <a:r>
              <a:rPr lang="fr-FR" sz="2800" b="1" dirty="0"/>
              <a:t>Courage, les animateurs !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20CF1B-A3F5-C24D-91FE-78D08851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434" y="3356992"/>
            <a:ext cx="5284540" cy="35010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48ACD7-A9EA-3944-8DC2-C960B8A73A4F}"/>
              </a:ext>
            </a:extLst>
          </p:cNvPr>
          <p:cNvSpPr/>
          <p:nvPr/>
        </p:nvSpPr>
        <p:spPr>
          <a:xfrm>
            <a:off x="5793064" y="3356992"/>
            <a:ext cx="1072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i="1" dirty="0" err="1">
                <a:solidFill>
                  <a:schemeClr val="bg1"/>
                </a:solidFill>
              </a:rPr>
              <a:t>woodandshop.com</a:t>
            </a:r>
            <a:endParaRPr lang="fr-FR" sz="9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0D14D-CE29-F747-AEFA-DA922B04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Plusieurs sources de risques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BA6F39-51A0-5F4B-8FF5-E33272290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Le bois</a:t>
            </a:r>
          </a:p>
          <a:p>
            <a:pPr lvl="1"/>
            <a:r>
              <a:rPr lang="fr-FR" dirty="0"/>
              <a:t>La nature du bois</a:t>
            </a:r>
          </a:p>
          <a:p>
            <a:pPr lvl="1"/>
            <a:r>
              <a:rPr lang="fr-FR" dirty="0"/>
              <a:t>La taille des particules</a:t>
            </a:r>
          </a:p>
          <a:p>
            <a:r>
              <a:rPr lang="fr-FR" dirty="0"/>
              <a:t>Les composés annexes : les solvants</a:t>
            </a:r>
          </a:p>
          <a:p>
            <a:pPr lvl="1"/>
            <a:r>
              <a:rPr lang="fr-FR" dirty="0"/>
              <a:t>Les colles</a:t>
            </a:r>
          </a:p>
          <a:p>
            <a:pPr lvl="1"/>
            <a:r>
              <a:rPr lang="fr-FR" dirty="0"/>
              <a:t>Formaldéhyde</a:t>
            </a:r>
          </a:p>
          <a:p>
            <a:pPr lvl="1"/>
            <a:r>
              <a:rPr lang="fr-FR" dirty="0"/>
              <a:t>Les produits de finition</a:t>
            </a:r>
          </a:p>
          <a:p>
            <a:r>
              <a:rPr lang="fr-FR" dirty="0"/>
              <a:t>Les produits de dégradation</a:t>
            </a:r>
          </a:p>
          <a:p>
            <a:pPr lvl="1"/>
            <a:r>
              <a:rPr lang="fr-FR" dirty="0"/>
              <a:t>Fumées</a:t>
            </a:r>
          </a:p>
          <a:p>
            <a:pPr lvl="1"/>
            <a:r>
              <a:rPr lang="fr-FR" dirty="0"/>
              <a:t>Moisissures</a:t>
            </a:r>
            <a:r>
              <a:rPr lang="fr-FR" sz="2000" dirty="0"/>
              <a:t> (bois échauffé)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687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72AA3-E7B8-704C-8CE9-A12DC7E1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bois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4335E5-AD53-4B44-BEC8-9DA6A41D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Sa nature</a:t>
            </a:r>
          </a:p>
          <a:p>
            <a:pPr lvl="1"/>
            <a:r>
              <a:rPr lang="fr-FR" dirty="0"/>
              <a:t>Classiquement bois tanniques</a:t>
            </a:r>
          </a:p>
          <a:p>
            <a:pPr lvl="2"/>
            <a:r>
              <a:rPr lang="fr-FR" dirty="0"/>
              <a:t>Chêne</a:t>
            </a:r>
          </a:p>
          <a:p>
            <a:pPr lvl="2"/>
            <a:r>
              <a:rPr lang="fr-FR" dirty="0"/>
              <a:t>Châtaignier</a:t>
            </a:r>
          </a:p>
          <a:p>
            <a:pPr lvl="2"/>
            <a:r>
              <a:rPr lang="fr-FR" dirty="0"/>
              <a:t>Acacia</a:t>
            </a:r>
          </a:p>
          <a:p>
            <a:pPr lvl="2"/>
            <a:r>
              <a:rPr lang="fr-FR" dirty="0"/>
              <a:t>Bois exotiques</a:t>
            </a:r>
          </a:p>
          <a:p>
            <a:pPr lvl="1"/>
            <a:r>
              <a:rPr lang="fr-FR" dirty="0"/>
              <a:t>En fait, tous les bois sont dangereux </a:t>
            </a:r>
            <a:r>
              <a:rPr lang="fr-FR" sz="1700" dirty="0"/>
              <a:t>(catégorie 1 = cancérogènes par le CIRC)</a:t>
            </a:r>
            <a:endParaRPr lang="fr-FR" dirty="0"/>
          </a:p>
          <a:p>
            <a:pPr lvl="2"/>
            <a:r>
              <a:rPr lang="fr-FR" dirty="0"/>
              <a:t>Tableau 47 du régime général des maladies professionnelles </a:t>
            </a:r>
            <a:r>
              <a:rPr lang="fr-FR" sz="1700" dirty="0"/>
              <a:t>(adénocarcinome des voies aériennes supérieures)</a:t>
            </a:r>
          </a:p>
          <a:p>
            <a:pPr lvl="3"/>
            <a:r>
              <a:rPr lang="fr-FR" dirty="0"/>
              <a:t>Durée d’exposition au moins 5 ans</a:t>
            </a:r>
          </a:p>
          <a:p>
            <a:pPr lvl="3"/>
            <a:r>
              <a:rPr lang="fr-FR" dirty="0"/>
              <a:t>Pouvant </a:t>
            </a:r>
            <a:r>
              <a:rPr lang="fr-FR"/>
              <a:t>n’apparaître qu’au </a:t>
            </a:r>
            <a:r>
              <a:rPr lang="fr-FR" dirty="0"/>
              <a:t>bout de 40 ans</a:t>
            </a:r>
          </a:p>
          <a:p>
            <a:r>
              <a:rPr lang="fr-FR" dirty="0"/>
              <a:t>La taille des particules</a:t>
            </a:r>
          </a:p>
          <a:p>
            <a:pPr lvl="1"/>
            <a:r>
              <a:rPr lang="fr-FR" dirty="0"/>
              <a:t>Plus elles sont fines, plus elles vont loin dans l’arbre respiratoire</a:t>
            </a:r>
          </a:p>
        </p:txBody>
      </p:sp>
    </p:spTree>
    <p:extLst>
      <p:ext uri="{BB962C8B-B14F-4D97-AF65-F5344CB8AC3E}">
        <p14:creationId xmlns:p14="http://schemas.microsoft.com/office/powerpoint/2010/main" val="4081719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97A487-72B6-8B4F-B94A-CC1FDFC0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Inhalation des particules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746DA3-05D8-2346-A88B-5719CBD3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711" y="1556792"/>
            <a:ext cx="6718300" cy="3924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7F7068-7B7C-6C40-B0B1-3A4BEDAE6164}"/>
              </a:ext>
            </a:extLst>
          </p:cNvPr>
          <p:cNvSpPr/>
          <p:nvPr/>
        </p:nvSpPr>
        <p:spPr>
          <a:xfrm>
            <a:off x="5734781" y="5184583"/>
            <a:ext cx="12490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i="1" dirty="0" err="1"/>
              <a:t>yantra.eklablog.com</a:t>
            </a:r>
            <a:endParaRPr lang="fr-FR" sz="1000" i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CDB813-7BF1-014E-B619-ED4E4A711AC8}"/>
              </a:ext>
            </a:extLst>
          </p:cNvPr>
          <p:cNvSpPr txBox="1"/>
          <p:nvPr/>
        </p:nvSpPr>
        <p:spPr>
          <a:xfrm>
            <a:off x="1360381" y="227687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100 µ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C714E8-7507-2C4D-8A5B-5C9561353116}"/>
              </a:ext>
            </a:extLst>
          </p:cNvPr>
          <p:cNvSpPr txBox="1"/>
          <p:nvPr/>
        </p:nvSpPr>
        <p:spPr>
          <a:xfrm>
            <a:off x="8455761" y="50020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&lt; 1 µ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727A970-72B3-C648-B943-815B4953DA42}"/>
              </a:ext>
            </a:extLst>
          </p:cNvPr>
          <p:cNvCxnSpPr>
            <a:cxnSpLocks/>
          </p:cNvCxnSpPr>
          <p:nvPr/>
        </p:nvCxnSpPr>
        <p:spPr>
          <a:xfrm flipH="1" flipV="1">
            <a:off x="6760981" y="5085184"/>
            <a:ext cx="1694780" cy="10155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F15C431-116E-5648-B006-83BC7C9AE2A7}"/>
              </a:ext>
            </a:extLst>
          </p:cNvPr>
          <p:cNvCxnSpPr/>
          <p:nvPr/>
        </p:nvCxnSpPr>
        <p:spPr>
          <a:xfrm>
            <a:off x="2075641" y="2492896"/>
            <a:ext cx="1516988" cy="13472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DEAEFC4-3D14-9C4F-A450-6CB8B6F738B2}"/>
              </a:ext>
            </a:extLst>
          </p:cNvPr>
          <p:cNvSpPr txBox="1"/>
          <p:nvPr/>
        </p:nvSpPr>
        <p:spPr>
          <a:xfrm>
            <a:off x="0" y="4869160"/>
            <a:ext cx="49139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Bois massif</a:t>
            </a:r>
          </a:p>
          <a:p>
            <a:r>
              <a:rPr lang="fr-FR" dirty="0">
                <a:solidFill>
                  <a:srgbClr val="FF0000"/>
                </a:solidFill>
              </a:rPr>
              <a:t>Tronçonnage, délignage, rabotage =&gt; 750 à 1500 µ</a:t>
            </a:r>
          </a:p>
          <a:p>
            <a:r>
              <a:rPr lang="fr-FR" dirty="0">
                <a:solidFill>
                  <a:srgbClr val="FF0000"/>
                </a:solidFill>
              </a:rPr>
              <a:t>Toupillage =&gt; 100 µ =&gt; </a:t>
            </a:r>
            <a:r>
              <a:rPr lang="fr-FR" b="1" dirty="0">
                <a:solidFill>
                  <a:srgbClr val="FF0000"/>
                </a:solidFill>
              </a:rPr>
              <a:t>inhalation</a:t>
            </a:r>
          </a:p>
          <a:p>
            <a:r>
              <a:rPr lang="fr-FR" dirty="0">
                <a:solidFill>
                  <a:srgbClr val="FF0000"/>
                </a:solidFill>
              </a:rPr>
              <a:t>Ponçage =&gt; 5 µ =&gt; </a:t>
            </a:r>
            <a:r>
              <a:rPr lang="fr-FR" b="1" dirty="0">
                <a:solidFill>
                  <a:srgbClr val="FF0000"/>
                </a:solidFill>
              </a:rPr>
              <a:t>inhalation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Bois reconstitué</a:t>
            </a:r>
          </a:p>
          <a:p>
            <a:r>
              <a:rPr lang="fr-FR" dirty="0">
                <a:solidFill>
                  <a:srgbClr val="FF0000"/>
                </a:solidFill>
              </a:rPr>
              <a:t>Tous usinages =&gt; &lt; 2 µ =&gt;</a:t>
            </a:r>
            <a:r>
              <a:rPr lang="fr-FR" b="1" dirty="0">
                <a:solidFill>
                  <a:srgbClr val="FF0000"/>
                </a:solidFill>
              </a:rPr>
              <a:t> inhalation distale</a:t>
            </a:r>
          </a:p>
        </p:txBody>
      </p:sp>
    </p:spTree>
    <p:extLst>
      <p:ext uri="{BB962C8B-B14F-4D97-AF65-F5344CB8AC3E}">
        <p14:creationId xmlns:p14="http://schemas.microsoft.com/office/powerpoint/2010/main" val="204727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EAEDD-C285-134C-BE47-F61DF8F3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peu d’anatomie des voies aériennes supérieures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1CB5B0-4AA6-C04C-8B46-258E4F05A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00200"/>
            <a:ext cx="3970937" cy="39170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8D17F3-4CAB-BC40-8495-6E5400D7AE0D}"/>
              </a:ext>
            </a:extLst>
          </p:cNvPr>
          <p:cNvSpPr/>
          <p:nvPr/>
        </p:nvSpPr>
        <p:spPr>
          <a:xfrm>
            <a:off x="3059833" y="1598993"/>
            <a:ext cx="75854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i="1" dirty="0" err="1">
                <a:solidFill>
                  <a:schemeClr val="bg1"/>
                </a:solidFill>
              </a:rPr>
              <a:t>DocPlayer.fr</a:t>
            </a:r>
            <a:endParaRPr lang="fr-FR" sz="900" i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122009-4424-C945-A9BE-17E4A729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601" y="1486030"/>
            <a:ext cx="4154816" cy="2954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0A158C-432F-364E-8BCE-635EAAD088DB}"/>
              </a:ext>
            </a:extLst>
          </p:cNvPr>
          <p:cNvSpPr/>
          <p:nvPr/>
        </p:nvSpPr>
        <p:spPr>
          <a:xfrm>
            <a:off x="7182544" y="4149080"/>
            <a:ext cx="104227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700" i="1" dirty="0" err="1"/>
              <a:t>medecine</a:t>
            </a:r>
            <a:r>
              <a:rPr lang="fr-FR" sz="700" i="1" dirty="0"/>
              <a:t>-et-</a:t>
            </a:r>
            <a:r>
              <a:rPr lang="fr-FR" sz="700" i="1" dirty="0" err="1"/>
              <a:t>sante.com</a:t>
            </a:r>
            <a:endParaRPr lang="fr-FR" sz="700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DC081B-26F8-F544-A4AA-726F5A5E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00" y="4653137"/>
            <a:ext cx="3658850" cy="21767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E7594C-4BD6-254B-AA61-70DB6CE21B47}"/>
              </a:ext>
            </a:extLst>
          </p:cNvPr>
          <p:cNvSpPr/>
          <p:nvPr/>
        </p:nvSpPr>
        <p:spPr>
          <a:xfrm>
            <a:off x="8211401" y="6483334"/>
            <a:ext cx="74411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700" i="1" dirty="0"/>
              <a:t>fitonasal2act.fr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CE8815-6FF4-9642-BEDC-FA0D32028C8F}"/>
              </a:ext>
            </a:extLst>
          </p:cNvPr>
          <p:cNvSpPr txBox="1"/>
          <p:nvPr/>
        </p:nvSpPr>
        <p:spPr>
          <a:xfrm>
            <a:off x="179512" y="5914936"/>
            <a:ext cx="5117153" cy="6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L’épithélium respiratoire élimine les particules par son tapis muqueux et les micro-cils vibratiles</a:t>
            </a:r>
          </a:p>
        </p:txBody>
      </p:sp>
    </p:spTree>
    <p:extLst>
      <p:ext uri="{BB962C8B-B14F-4D97-AF65-F5344CB8AC3E}">
        <p14:creationId xmlns:p14="http://schemas.microsoft.com/office/powerpoint/2010/main" val="188989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4F4A25-0817-524A-B035-2BFCC910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Modes d’action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F3D55C-A91D-AF4B-912E-3CAAEF537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Irritant local aigu</a:t>
            </a:r>
          </a:p>
          <a:p>
            <a:pPr lvl="1"/>
            <a:r>
              <a:rPr lang="fr-FR" dirty="0"/>
              <a:t>Ecoulement nasal</a:t>
            </a:r>
          </a:p>
          <a:p>
            <a:pPr lvl="1"/>
            <a:r>
              <a:rPr lang="fr-FR" dirty="0"/>
              <a:t>Obstruction nasale</a:t>
            </a:r>
          </a:p>
          <a:p>
            <a:pPr lvl="1"/>
            <a:r>
              <a:rPr lang="fr-FR" dirty="0"/>
              <a:t>Eternuements</a:t>
            </a:r>
          </a:p>
          <a:p>
            <a:pPr lvl="1"/>
            <a:r>
              <a:rPr lang="fr-FR" dirty="0"/>
              <a:t>Croûtes nasales</a:t>
            </a:r>
          </a:p>
          <a:p>
            <a:pPr lvl="1"/>
            <a:endParaRPr lang="fr-FR" dirty="0"/>
          </a:p>
          <a:p>
            <a:r>
              <a:rPr lang="fr-FR" dirty="0"/>
              <a:t>Irritant local chronique</a:t>
            </a:r>
          </a:p>
          <a:p>
            <a:pPr lvl="1"/>
            <a:r>
              <a:rPr lang="fr-FR" dirty="0"/>
              <a:t>Rhinite chronique</a:t>
            </a:r>
          </a:p>
          <a:p>
            <a:pPr lvl="1"/>
            <a:r>
              <a:rPr lang="fr-FR" dirty="0"/>
              <a:t>Sinusite</a:t>
            </a:r>
          </a:p>
          <a:p>
            <a:pPr lvl="1"/>
            <a:r>
              <a:rPr lang="fr-FR" dirty="0"/>
              <a:t>Cancer des fosses nasales et des sinus</a:t>
            </a:r>
          </a:p>
        </p:txBody>
      </p:sp>
    </p:spTree>
    <p:extLst>
      <p:ext uri="{BB962C8B-B14F-4D97-AF65-F5344CB8AC3E}">
        <p14:creationId xmlns:p14="http://schemas.microsoft.com/office/powerpoint/2010/main" val="3960189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697A66D-92DD-194C-875E-52A8DFCE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491" y="5229415"/>
            <a:ext cx="1944001" cy="1944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BC8BED-BFA9-4E49-AF7A-C12A05A24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sont les activités à risque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2F216B-BC12-6A41-9957-D66097E44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Machines stationnaires</a:t>
            </a:r>
          </a:p>
          <a:p>
            <a:pPr lvl="1"/>
            <a:r>
              <a:rPr lang="fr-FR" dirty="0"/>
              <a:t>Peu de poussières</a:t>
            </a:r>
          </a:p>
          <a:p>
            <a:pPr lvl="1"/>
            <a:r>
              <a:rPr lang="fr-FR" dirty="0"/>
              <a:t>Gros grains </a:t>
            </a:r>
            <a:r>
              <a:rPr lang="fr-FR" sz="2200" dirty="0"/>
              <a:t>(sauf toupie)</a:t>
            </a:r>
          </a:p>
          <a:p>
            <a:pPr lvl="1"/>
            <a:r>
              <a:rPr lang="fr-FR" dirty="0"/>
              <a:t>Aspiration efficace </a:t>
            </a:r>
            <a:r>
              <a:rPr lang="fr-FR" sz="1800" dirty="0"/>
              <a:t>(quand il y en a)</a:t>
            </a:r>
          </a:p>
          <a:p>
            <a:r>
              <a:rPr lang="fr-FR" dirty="0"/>
              <a:t>Tournage</a:t>
            </a:r>
          </a:p>
          <a:p>
            <a:pPr lvl="1"/>
            <a:r>
              <a:rPr lang="fr-FR" dirty="0"/>
              <a:t>Essentiellement le ponçage</a:t>
            </a:r>
          </a:p>
          <a:p>
            <a:pPr lvl="1"/>
            <a:r>
              <a:rPr lang="fr-FR" dirty="0"/>
              <a:t>Aspiration peu efficace</a:t>
            </a:r>
          </a:p>
          <a:p>
            <a:r>
              <a:rPr lang="fr-FR" dirty="0" err="1"/>
              <a:t>Electro-portatifs</a:t>
            </a:r>
            <a:endParaRPr lang="fr-FR" dirty="0"/>
          </a:p>
          <a:p>
            <a:pPr lvl="1"/>
            <a:r>
              <a:rPr lang="fr-FR" dirty="0"/>
              <a:t>Aspiration rarement mise en place</a:t>
            </a:r>
          </a:p>
          <a:p>
            <a:r>
              <a:rPr lang="fr-FR" dirty="0"/>
              <a:t>Travail à la main</a:t>
            </a:r>
          </a:p>
          <a:p>
            <a:pPr lvl="1"/>
            <a:r>
              <a:rPr lang="fr-FR" dirty="0"/>
              <a:t>Surtout ponçage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D35AD2-1424-C140-AD27-F1731696B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266" y="1196752"/>
            <a:ext cx="3765238" cy="21719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88F65A-BE29-2140-B415-791C508B7567}"/>
              </a:ext>
            </a:extLst>
          </p:cNvPr>
          <p:cNvSpPr/>
          <p:nvPr/>
        </p:nvSpPr>
        <p:spPr>
          <a:xfrm>
            <a:off x="8244408" y="1139587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i="1" dirty="0" err="1"/>
              <a:t>leprogres.fr</a:t>
            </a:r>
            <a:endParaRPr lang="fr-FR" sz="900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FAB580-485C-0A46-B3E2-B0B37A5AA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496"/>
          <a:stretch/>
        </p:blipFill>
        <p:spPr>
          <a:xfrm>
            <a:off x="6040781" y="3573015"/>
            <a:ext cx="2953485" cy="194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90566F-71F4-0047-9F35-A3A035B17BC0}"/>
              </a:ext>
            </a:extLst>
          </p:cNvPr>
          <p:cNvSpPr/>
          <p:nvPr/>
        </p:nvSpPr>
        <p:spPr>
          <a:xfrm>
            <a:off x="8157729" y="3533584"/>
            <a:ext cx="8787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700" i="1" dirty="0" err="1">
                <a:solidFill>
                  <a:schemeClr val="bg1"/>
                </a:solidFill>
              </a:rPr>
              <a:t>fr.dreamstime.com</a:t>
            </a:r>
            <a:endParaRPr lang="fr-FR" sz="7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1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5761D-CA0D-7D44-B283-E05A0958C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 prévention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93DF11-4AC0-1945-8826-D2D3C88B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1460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Prélèvement à la source</a:t>
            </a:r>
          </a:p>
          <a:p>
            <a:pPr lvl="1"/>
            <a:r>
              <a:rPr lang="fr-FR" dirty="0"/>
              <a:t>Aspiration centralisée</a:t>
            </a:r>
          </a:p>
          <a:p>
            <a:pPr lvl="1"/>
            <a:r>
              <a:rPr lang="fr-FR" dirty="0"/>
              <a:t>Aspirateur sur </a:t>
            </a:r>
            <a:r>
              <a:rPr lang="fr-FR" dirty="0" err="1"/>
              <a:t>électro-portatif</a:t>
            </a:r>
            <a:endParaRPr lang="fr-FR" dirty="0"/>
          </a:p>
          <a:p>
            <a:r>
              <a:rPr lang="fr-FR" dirty="0"/>
              <a:t>Meilleure captation des poussières</a:t>
            </a:r>
          </a:p>
          <a:p>
            <a:pPr lvl="1"/>
            <a:r>
              <a:rPr lang="fr-FR" dirty="0"/>
              <a:t>Tournage « à l’envers » à vitesse lente avec aspiration pour le ponçage</a:t>
            </a:r>
          </a:p>
          <a:p>
            <a:r>
              <a:rPr lang="fr-FR" dirty="0"/>
              <a:t>Filtration de l’air de l’atelier</a:t>
            </a:r>
          </a:p>
          <a:p>
            <a:r>
              <a:rPr lang="fr-FR" dirty="0"/>
              <a:t>Eviter de nettoyer à la soufflette</a:t>
            </a:r>
          </a:p>
          <a:p>
            <a:r>
              <a:rPr lang="fr-FR" dirty="0"/>
              <a:t>EPI</a:t>
            </a:r>
          </a:p>
          <a:p>
            <a:pPr lvl="1"/>
            <a:r>
              <a:rPr lang="fr-FR" dirty="0"/>
              <a:t>La solution la plus polyvalente</a:t>
            </a:r>
          </a:p>
          <a:p>
            <a:pPr lvl="1"/>
            <a:r>
              <a:rPr lang="fr-FR" dirty="0"/>
              <a:t>En association avec l’aspiration et la filtration</a:t>
            </a:r>
          </a:p>
        </p:txBody>
      </p:sp>
    </p:spTree>
    <p:extLst>
      <p:ext uri="{BB962C8B-B14F-4D97-AF65-F5344CB8AC3E}">
        <p14:creationId xmlns:p14="http://schemas.microsoft.com/office/powerpoint/2010/main" val="38883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0A6A244-9ABF-9642-B813-177435677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96" y="4167496"/>
            <a:ext cx="1833254" cy="18332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7C21DA-9E87-794D-BAEA-2C584DFF2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155577"/>
            <a:ext cx="1784350" cy="16827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63C277-9253-4B48-875C-7810299D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EPI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B5C7D9-A004-AC48-B7A0-73BD4C3A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2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Le masque anti-poussière FFP1</a:t>
            </a:r>
          </a:p>
          <a:p>
            <a:pPr lvl="1"/>
            <a:r>
              <a:rPr lang="fr-FR" dirty="0"/>
              <a:t>Type chirurgical ou bricolage</a:t>
            </a:r>
          </a:p>
          <a:p>
            <a:pPr lvl="1"/>
            <a:r>
              <a:rPr lang="fr-FR" dirty="0"/>
              <a:t>Largement suffisant</a:t>
            </a:r>
          </a:p>
          <a:p>
            <a:pPr lvl="1"/>
            <a:r>
              <a:rPr lang="fr-FR" dirty="0"/>
              <a:t>Permet le port de lunettes</a:t>
            </a:r>
          </a:p>
          <a:p>
            <a:pPr lvl="1"/>
            <a:r>
              <a:rPr lang="fr-FR" dirty="0"/>
              <a:t>Permet le port de casque anti-bruit</a:t>
            </a:r>
          </a:p>
          <a:p>
            <a:pPr lvl="1"/>
            <a:endParaRPr lang="fr-FR" dirty="0"/>
          </a:p>
          <a:p>
            <a:r>
              <a:rPr lang="fr-FR" dirty="0"/>
              <a:t>Les masques à cartouches</a:t>
            </a:r>
          </a:p>
          <a:p>
            <a:pPr lvl="1"/>
            <a:r>
              <a:rPr lang="fr-FR" dirty="0" err="1"/>
              <a:t>Extrèmement</a:t>
            </a:r>
            <a:r>
              <a:rPr lang="fr-FR" dirty="0"/>
              <a:t> efficaces</a:t>
            </a:r>
          </a:p>
          <a:p>
            <a:pPr lvl="1"/>
            <a:r>
              <a:rPr lang="fr-FR" dirty="0"/>
              <a:t>Contraignants et inconfortables</a:t>
            </a:r>
          </a:p>
          <a:p>
            <a:pPr lvl="1"/>
            <a:r>
              <a:rPr lang="fr-FR" dirty="0"/>
              <a:t>Difficile à porter avec autres EPI</a:t>
            </a:r>
          </a:p>
          <a:p>
            <a:pPr lvl="1"/>
            <a:r>
              <a:rPr lang="fr-FR" dirty="0"/>
              <a:t>Tournage ?</a:t>
            </a:r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BD182F-B947-0B40-BDC7-0ACC306A8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780" y="548680"/>
            <a:ext cx="1917700" cy="191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CD2C51-725D-C645-A1F1-1BAFCE008515}"/>
              </a:ext>
            </a:extLst>
          </p:cNvPr>
          <p:cNvSpPr/>
          <p:nvPr/>
        </p:nvSpPr>
        <p:spPr>
          <a:xfrm>
            <a:off x="7147360" y="3232134"/>
            <a:ext cx="5838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i="1" dirty="0" err="1"/>
              <a:t>seton.fr</a:t>
            </a:r>
            <a:endParaRPr lang="fr-FR" sz="10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4CD0F-B44B-8342-B060-782E655A735A}"/>
              </a:ext>
            </a:extLst>
          </p:cNvPr>
          <p:cNvSpPr/>
          <p:nvPr/>
        </p:nvSpPr>
        <p:spPr>
          <a:xfrm>
            <a:off x="8277462" y="2368625"/>
            <a:ext cx="6286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i="1" dirty="0" err="1"/>
              <a:t>fisaude.fr</a:t>
            </a:r>
            <a:endParaRPr lang="fr-FR" sz="900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2F7327-953E-0F4E-BEA1-F7A95F88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658" y="3825142"/>
            <a:ext cx="1833254" cy="18332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E8FDA3-4DF8-844D-81BE-8122B6403012}"/>
              </a:ext>
            </a:extLst>
          </p:cNvPr>
          <p:cNvSpPr/>
          <p:nvPr/>
        </p:nvSpPr>
        <p:spPr>
          <a:xfrm>
            <a:off x="8277462" y="5415027"/>
            <a:ext cx="8835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i="1" dirty="0" err="1"/>
              <a:t>leroymerlin.fr</a:t>
            </a:r>
            <a:endParaRPr lang="fr-FR" sz="1000" i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E67410-E277-DE4E-B926-80C57379A97E}"/>
              </a:ext>
            </a:extLst>
          </p:cNvPr>
          <p:cNvSpPr/>
          <p:nvPr/>
        </p:nvSpPr>
        <p:spPr>
          <a:xfrm>
            <a:off x="5816605" y="5805264"/>
            <a:ext cx="9156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/>
              <a:t>l-atelier-</a:t>
            </a:r>
            <a:r>
              <a:rPr lang="fr-FR" sz="800" i="1" dirty="0" err="1"/>
              <a:t>bois.com</a:t>
            </a:r>
            <a:endParaRPr lang="fr-FR" sz="800" i="1" dirty="0"/>
          </a:p>
        </p:txBody>
      </p:sp>
    </p:spTree>
    <p:extLst>
      <p:ext uri="{BB962C8B-B14F-4D97-AF65-F5344CB8AC3E}">
        <p14:creationId xmlns:p14="http://schemas.microsoft.com/office/powerpoint/2010/main" val="22162426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408</Words>
  <Application>Microsoft Macintosh PowerPoint</Application>
  <PresentationFormat>Affichage à l'écran (4:3)</PresentationFormat>
  <Paragraphs>102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Calibri</vt:lpstr>
      <vt:lpstr>Thème Office</vt:lpstr>
      <vt:lpstr>Les risques respiratoires dans le travail du bois</vt:lpstr>
      <vt:lpstr>Plusieurs sources de risques</vt:lpstr>
      <vt:lpstr>Le bois</vt:lpstr>
      <vt:lpstr>Inhalation des particules</vt:lpstr>
      <vt:lpstr>Un peu d’anatomie des voies aériennes supérieures</vt:lpstr>
      <vt:lpstr>Modes d’action</vt:lpstr>
      <vt:lpstr>Quelles sont les activités à risque ?</vt:lpstr>
      <vt:lpstr>Quelle prévention ?</vt:lpstr>
      <vt:lpstr>Quels EPI ?</vt:lpstr>
      <vt:lpstr>Au total</vt:lpstr>
    </vt:vector>
  </TitlesOfParts>
  <Company>ACTIV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Michel Boucherat</dc:creator>
  <cp:lastModifiedBy>Michel Boucherat</cp:lastModifiedBy>
  <cp:revision>50</cp:revision>
  <dcterms:created xsi:type="dcterms:W3CDTF">2018-09-09T21:32:11Z</dcterms:created>
  <dcterms:modified xsi:type="dcterms:W3CDTF">2018-12-06T21:59:53Z</dcterms:modified>
</cp:coreProperties>
</file>