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6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64C3-67AC-4D49-817D-27933D9883F5}" type="datetimeFigureOut">
              <a:rPr lang="fr-FR" smtClean="0"/>
              <a:pPr/>
              <a:t>23/09/2019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430-3A49-481B-95C7-56520D498D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64C3-67AC-4D49-817D-27933D9883F5}" type="datetimeFigureOut">
              <a:rPr lang="fr-FR" smtClean="0"/>
              <a:pPr/>
              <a:t>23/09/2019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430-3A49-481B-95C7-56520D498D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64C3-67AC-4D49-817D-27933D9883F5}" type="datetimeFigureOut">
              <a:rPr lang="fr-FR" smtClean="0"/>
              <a:pPr/>
              <a:t>23/09/2019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430-3A49-481B-95C7-56520D498D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64C3-67AC-4D49-817D-27933D9883F5}" type="datetimeFigureOut">
              <a:rPr lang="fr-FR" smtClean="0"/>
              <a:pPr/>
              <a:t>23/09/2019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430-3A49-481B-95C7-56520D498D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64C3-67AC-4D49-817D-27933D9883F5}" type="datetimeFigureOut">
              <a:rPr lang="fr-FR" smtClean="0"/>
              <a:pPr/>
              <a:t>23/09/2019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430-3A49-481B-95C7-56520D498D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64C3-67AC-4D49-817D-27933D9883F5}" type="datetimeFigureOut">
              <a:rPr lang="fr-FR" smtClean="0"/>
              <a:pPr/>
              <a:t>23/09/2019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430-3A49-481B-95C7-56520D498D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64C3-67AC-4D49-817D-27933D9883F5}" type="datetimeFigureOut">
              <a:rPr lang="fr-FR" smtClean="0"/>
              <a:pPr/>
              <a:t>23/09/2019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430-3A49-481B-95C7-56520D498D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64C3-67AC-4D49-817D-27933D9883F5}" type="datetimeFigureOut">
              <a:rPr lang="fr-FR" smtClean="0"/>
              <a:pPr/>
              <a:t>23/09/2019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430-3A49-481B-95C7-56520D498D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64C3-67AC-4D49-817D-27933D9883F5}" type="datetimeFigureOut">
              <a:rPr lang="fr-FR" smtClean="0"/>
              <a:pPr/>
              <a:t>23/09/2019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430-3A49-481B-95C7-56520D498D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64C3-67AC-4D49-817D-27933D9883F5}" type="datetimeFigureOut">
              <a:rPr lang="fr-FR" smtClean="0"/>
              <a:pPr/>
              <a:t>23/09/2019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430-3A49-481B-95C7-56520D498D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A64C3-67AC-4D49-817D-27933D9883F5}" type="datetimeFigureOut">
              <a:rPr lang="fr-FR" smtClean="0"/>
              <a:pPr/>
              <a:t>23/09/2019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41430-3A49-481B-95C7-56520D498D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A64C3-67AC-4D49-817D-27933D9883F5}" type="datetimeFigureOut">
              <a:rPr lang="fr-FR" smtClean="0"/>
              <a:pPr/>
              <a:t>23/09/2019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41430-3A49-481B-95C7-56520D498D8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6600" b="1" dirty="0">
                <a:solidFill>
                  <a:srgbClr val="002060"/>
                </a:solidFill>
              </a:rPr>
              <a:t>Accessoire de tracé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8000" b="1" dirty="0">
                <a:solidFill>
                  <a:srgbClr val="002060"/>
                </a:solidFill>
              </a:rPr>
              <a:t>Petit serre-joint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>
                <a:solidFill>
                  <a:srgbClr val="002060"/>
                </a:solidFill>
              </a:rPr>
              <a:t>Taille moyenne</a:t>
            </a:r>
          </a:p>
        </p:txBody>
      </p:sp>
      <p:pic>
        <p:nvPicPr>
          <p:cNvPr id="5" name="Espace réservé du contenu 4" descr="DSC_056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010460"/>
            <a:ext cx="4038600" cy="2703526"/>
          </a:xfrm>
        </p:spPr>
      </p:pic>
      <p:pic>
        <p:nvPicPr>
          <p:cNvPr id="6" name="Espace réservé du contenu 5" descr="DSC_056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3021572"/>
            <a:ext cx="4038600" cy="2703526"/>
          </a:xfrm>
        </p:spPr>
      </p:pic>
      <p:sp>
        <p:nvSpPr>
          <p:cNvPr id="7" name="ZoneTexte 6"/>
          <p:cNvSpPr txBox="1"/>
          <p:nvPr/>
        </p:nvSpPr>
        <p:spPr>
          <a:xfrm>
            <a:off x="622426" y="2427858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</a:rPr>
              <a:t>Tiges filetées de 6 mm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519334" y="4313067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</a:rPr>
              <a:t>Réglage de hauteur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701940" y="302157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Serrage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929190" y="1267103"/>
            <a:ext cx="19288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2060"/>
                </a:solidFill>
              </a:rPr>
              <a:t>Autre position pour tige de serrage</a:t>
            </a:r>
          </a:p>
        </p:txBody>
      </p:sp>
      <p:sp>
        <p:nvSpPr>
          <p:cNvPr id="11" name="Flèche vers le bas 10"/>
          <p:cNvSpPr/>
          <p:nvPr/>
        </p:nvSpPr>
        <p:spPr>
          <a:xfrm>
            <a:off x="5786446" y="3010460"/>
            <a:ext cx="214314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211960" y="5805029"/>
            <a:ext cx="2143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2060"/>
                </a:solidFill>
              </a:rPr>
              <a:t>Embouts amovibles</a:t>
            </a:r>
          </a:p>
        </p:txBody>
      </p:sp>
      <p:sp>
        <p:nvSpPr>
          <p:cNvPr id="13" name="Flèche vers le haut 12"/>
          <p:cNvSpPr/>
          <p:nvPr/>
        </p:nvSpPr>
        <p:spPr>
          <a:xfrm>
            <a:off x="4786314" y="4510658"/>
            <a:ext cx="214314" cy="128588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vers le haut 13"/>
          <p:cNvSpPr/>
          <p:nvPr/>
        </p:nvSpPr>
        <p:spPr>
          <a:xfrm>
            <a:off x="5429256" y="5010724"/>
            <a:ext cx="214314" cy="78581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>
                <a:solidFill>
                  <a:srgbClr val="002060"/>
                </a:solidFill>
              </a:rPr>
              <a:t>Serre-joint de petite taille </a:t>
            </a:r>
          </a:p>
        </p:txBody>
      </p:sp>
      <p:pic>
        <p:nvPicPr>
          <p:cNvPr id="5" name="Espace réservé du contenu 4" descr="DSC_04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1418"/>
            <a:ext cx="4038600" cy="2703526"/>
          </a:xfrm>
        </p:spPr>
      </p:pic>
      <p:pic>
        <p:nvPicPr>
          <p:cNvPr id="6" name="Espace réservé du contenu 5" descr="DSC_04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1418"/>
            <a:ext cx="4038600" cy="2703526"/>
          </a:xfrm>
        </p:spPr>
      </p:pic>
      <p:sp>
        <p:nvSpPr>
          <p:cNvPr id="7" name="ZoneTexte 6"/>
          <p:cNvSpPr txBox="1"/>
          <p:nvPr/>
        </p:nvSpPr>
        <p:spPr>
          <a:xfrm>
            <a:off x="6139076" y="2447554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2060"/>
                </a:solidFill>
              </a:rPr>
              <a:t>Clé de serrage</a:t>
            </a:r>
          </a:p>
        </p:txBody>
      </p:sp>
      <p:sp>
        <p:nvSpPr>
          <p:cNvPr id="8" name="Flèche vers le bas 7"/>
          <p:cNvSpPr/>
          <p:nvPr/>
        </p:nvSpPr>
        <p:spPr>
          <a:xfrm>
            <a:off x="6572264" y="3214686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0" y="3685398"/>
            <a:ext cx="1643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</a:rPr>
              <a:t>Réglage de l’écartement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912621" y="3314050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</a:rPr>
              <a:t>Ecrou de serrage</a:t>
            </a:r>
          </a:p>
        </p:txBody>
      </p:sp>
      <p:sp>
        <p:nvSpPr>
          <p:cNvPr id="11" name="Flèche gauche 10"/>
          <p:cNvSpPr/>
          <p:nvPr/>
        </p:nvSpPr>
        <p:spPr>
          <a:xfrm>
            <a:off x="2714612" y="3714752"/>
            <a:ext cx="214314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857224" y="4357694"/>
            <a:ext cx="64294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>
                <a:solidFill>
                  <a:srgbClr val="002060"/>
                </a:solidFill>
              </a:rPr>
              <a:t>Embouts de serrage amovibles</a:t>
            </a:r>
          </a:p>
        </p:txBody>
      </p:sp>
      <p:pic>
        <p:nvPicPr>
          <p:cNvPr id="6" name="Espace réservé du contenu 5" descr="DSC_056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1418"/>
            <a:ext cx="4038600" cy="2703526"/>
          </a:xfrm>
        </p:spPr>
      </p:pic>
      <p:pic>
        <p:nvPicPr>
          <p:cNvPr id="5" name="Espace réservé du contenu 4" descr="DSC_040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1418"/>
            <a:ext cx="4038600" cy="270352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>
                <a:solidFill>
                  <a:srgbClr val="002060"/>
                </a:solidFill>
              </a:rPr>
              <a:t>Exemples de serrage</a:t>
            </a:r>
          </a:p>
        </p:txBody>
      </p:sp>
      <p:pic>
        <p:nvPicPr>
          <p:cNvPr id="5" name="Espace réservé du contenu 4" descr="DSC_056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1418"/>
            <a:ext cx="4038600" cy="2703526"/>
          </a:xfrm>
        </p:spPr>
      </p:pic>
      <p:pic>
        <p:nvPicPr>
          <p:cNvPr id="6" name="Espace réservé du contenu 5" descr="DSC_056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1418"/>
            <a:ext cx="4038600" cy="270352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Immobilisation des serre-joints</a:t>
            </a:r>
          </a:p>
        </p:txBody>
      </p:sp>
      <p:pic>
        <p:nvPicPr>
          <p:cNvPr id="5" name="Espace réservé du contenu 4" descr="DSC_04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511418"/>
            <a:ext cx="4281518" cy="2917846"/>
          </a:xfrm>
        </p:spPr>
      </p:pic>
      <p:pic>
        <p:nvPicPr>
          <p:cNvPr id="6" name="Espace réservé du contenu 5" descr="DSC_04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1418"/>
            <a:ext cx="4038600" cy="2703526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Serrage augmenté</a:t>
            </a:r>
          </a:p>
        </p:txBody>
      </p:sp>
      <p:pic>
        <p:nvPicPr>
          <p:cNvPr id="5" name="Espace réservé du contenu 4" descr="DSC_04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7043" y="2511418"/>
            <a:ext cx="4577833" cy="3203598"/>
          </a:xfrm>
        </p:spPr>
      </p:pic>
      <p:pic>
        <p:nvPicPr>
          <p:cNvPr id="6" name="Espace réservé du contenu 5" descr="DSC_04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-5400000">
            <a:off x="4822033" y="2607463"/>
            <a:ext cx="4286280" cy="292895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306687"/>
          </a:xfrm>
        </p:spPr>
        <p:txBody>
          <a:bodyPr>
            <a:normAutofit/>
          </a:bodyPr>
          <a:lstStyle/>
          <a:p>
            <a:r>
              <a:rPr lang="fr-FR" sz="5400" b="1" dirty="0">
                <a:solidFill>
                  <a:srgbClr val="002060"/>
                </a:solidFill>
              </a:rPr>
              <a:t>Serre-joint sur table </a:t>
            </a:r>
            <a:br>
              <a:rPr lang="fr-FR" sz="5400" b="1" dirty="0">
                <a:solidFill>
                  <a:srgbClr val="002060"/>
                </a:solidFill>
              </a:rPr>
            </a:br>
            <a:r>
              <a:rPr lang="fr-FR" sz="5400" b="1" dirty="0">
                <a:solidFill>
                  <a:srgbClr val="002060"/>
                </a:solidFill>
              </a:rPr>
              <a:t>de scie-toupie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>
                <a:solidFill>
                  <a:srgbClr val="002060"/>
                </a:solidFill>
              </a:rPr>
              <a:t>Serre-joint et support</a:t>
            </a:r>
          </a:p>
        </p:txBody>
      </p:sp>
      <p:pic>
        <p:nvPicPr>
          <p:cNvPr id="5" name="Espace réservé du contenu 4" descr="DSC_029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1418"/>
            <a:ext cx="4038600" cy="2703526"/>
          </a:xfrm>
        </p:spPr>
      </p:pic>
      <p:pic>
        <p:nvPicPr>
          <p:cNvPr id="6" name="Espace réservé du contenu 5" descr="DSC_029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1418"/>
            <a:ext cx="4038600" cy="270352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>
                <a:solidFill>
                  <a:srgbClr val="002060"/>
                </a:solidFill>
              </a:rPr>
              <a:t>Application</a:t>
            </a:r>
          </a:p>
        </p:txBody>
      </p:sp>
      <p:pic>
        <p:nvPicPr>
          <p:cNvPr id="5" name="Espace réservé du contenu 4" descr="DSC_03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1418"/>
            <a:ext cx="4038600" cy="2703526"/>
          </a:xfrm>
        </p:spPr>
      </p:pic>
      <p:pic>
        <p:nvPicPr>
          <p:cNvPr id="6" name="Espace réservé du contenu 5" descr="DSC_030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1418"/>
            <a:ext cx="4038600" cy="270352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600" b="1" dirty="0">
                <a:solidFill>
                  <a:srgbClr val="002060"/>
                </a:solidFill>
              </a:rPr>
              <a:t>Composition</a:t>
            </a:r>
          </a:p>
        </p:txBody>
      </p:sp>
      <p:pic>
        <p:nvPicPr>
          <p:cNvPr id="4" name="Espace réservé du contenu 3" descr="DSC_02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1497" y="1600200"/>
            <a:ext cx="6761006" cy="4525963"/>
          </a:xfrm>
        </p:spPr>
      </p:pic>
      <p:sp>
        <p:nvSpPr>
          <p:cNvPr id="5" name="ZoneTexte 4"/>
          <p:cNvSpPr txBox="1"/>
          <p:nvPr/>
        </p:nvSpPr>
        <p:spPr>
          <a:xfrm>
            <a:off x="4857752" y="3786190"/>
            <a:ext cx="252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02060"/>
                </a:solidFill>
              </a:rPr>
              <a:t>Clé de blocage</a:t>
            </a:r>
          </a:p>
        </p:txBody>
      </p:sp>
      <p:sp>
        <p:nvSpPr>
          <p:cNvPr id="6" name="Flèche gauche 5"/>
          <p:cNvSpPr/>
          <p:nvPr/>
        </p:nvSpPr>
        <p:spPr>
          <a:xfrm>
            <a:off x="4286248" y="3857628"/>
            <a:ext cx="571504" cy="2857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285852" y="2428868"/>
            <a:ext cx="2350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</a:rPr>
              <a:t>Bloc support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6600" b="1" dirty="0">
                <a:solidFill>
                  <a:srgbClr val="002060"/>
                </a:solidFill>
              </a:rPr>
              <a:t>Scier des vis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>
                <a:solidFill>
                  <a:srgbClr val="002060"/>
                </a:solidFill>
              </a:rPr>
              <a:t>Bloc de maintien</a:t>
            </a:r>
          </a:p>
        </p:txBody>
      </p:sp>
      <p:pic>
        <p:nvPicPr>
          <p:cNvPr id="5" name="Espace réservé du contenu 4" descr="DSC_03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500306"/>
            <a:ext cx="4467196" cy="3071834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00530" y="1600200"/>
            <a:ext cx="4614866" cy="452596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On peut souhaiter scier des vis pour obtenir une longueur bien définie.</a:t>
            </a:r>
          </a:p>
          <a:p>
            <a:r>
              <a:rPr lang="fr-FR" b="1" dirty="0">
                <a:solidFill>
                  <a:srgbClr val="002060"/>
                </a:solidFill>
              </a:rPr>
              <a:t>Il est nécessaire de maintenir la vis.</a:t>
            </a:r>
          </a:p>
          <a:p>
            <a:r>
              <a:rPr lang="fr-FR" b="1" dirty="0">
                <a:solidFill>
                  <a:srgbClr val="002060"/>
                </a:solidFill>
              </a:rPr>
              <a:t>Un bloc accessoire est utile.</a:t>
            </a:r>
          </a:p>
          <a:p>
            <a:r>
              <a:rPr lang="fr-FR" b="1" dirty="0">
                <a:solidFill>
                  <a:srgbClr val="002060"/>
                </a:solidFill>
              </a:rPr>
              <a:t>On installe la vis.</a:t>
            </a:r>
          </a:p>
          <a:p>
            <a:r>
              <a:rPr lang="fr-FR" b="1" dirty="0">
                <a:solidFill>
                  <a:srgbClr val="002060"/>
                </a:solidFill>
              </a:rPr>
              <a:t>On règle la distance tête de vis- fente.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0" y="3929066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Trou de 6mm</a:t>
            </a:r>
          </a:p>
        </p:txBody>
      </p:sp>
      <p:sp>
        <p:nvSpPr>
          <p:cNvPr id="7" name="Flèche droite 6"/>
          <p:cNvSpPr/>
          <p:nvPr/>
        </p:nvSpPr>
        <p:spPr>
          <a:xfrm>
            <a:off x="1571604" y="4071942"/>
            <a:ext cx="21431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877209" y="3214686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Trou de 3 mm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071538" y="2417770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Fente pour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lame de scie</a:t>
            </a:r>
          </a:p>
        </p:txBody>
      </p:sp>
      <p:sp>
        <p:nvSpPr>
          <p:cNvPr id="10" name="Flèche vers le bas 9"/>
          <p:cNvSpPr/>
          <p:nvPr/>
        </p:nvSpPr>
        <p:spPr>
          <a:xfrm>
            <a:off x="2143108" y="3143248"/>
            <a:ext cx="214314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gauche 10"/>
          <p:cNvSpPr/>
          <p:nvPr/>
        </p:nvSpPr>
        <p:spPr>
          <a:xfrm>
            <a:off x="3428992" y="3643314"/>
            <a:ext cx="500066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/>
          <p:nvPr/>
        </p:nvCxnSpPr>
        <p:spPr>
          <a:xfrm rot="5400000">
            <a:off x="2358216" y="4499776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rot="5400000">
            <a:off x="2821769" y="4250537"/>
            <a:ext cx="71438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èche droite 15"/>
          <p:cNvSpPr/>
          <p:nvPr/>
        </p:nvSpPr>
        <p:spPr>
          <a:xfrm>
            <a:off x="2214546" y="4572008"/>
            <a:ext cx="28575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gauche 17"/>
          <p:cNvSpPr/>
          <p:nvPr/>
        </p:nvSpPr>
        <p:spPr>
          <a:xfrm>
            <a:off x="3143240" y="4572008"/>
            <a:ext cx="285752" cy="14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2285984" y="4857760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Longueur souhaitée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600" b="1" dirty="0">
                <a:solidFill>
                  <a:srgbClr val="002060"/>
                </a:solidFill>
              </a:rPr>
              <a:t>Sciage</a:t>
            </a:r>
          </a:p>
        </p:txBody>
      </p:sp>
      <p:pic>
        <p:nvPicPr>
          <p:cNvPr id="5" name="Espace réservé du contenu 4" descr="DSC_0311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r="8012"/>
          <a:stretch/>
        </p:blipFill>
        <p:spPr>
          <a:xfrm>
            <a:off x="0" y="1785926"/>
            <a:ext cx="4139952" cy="3417906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39952" y="1600200"/>
            <a:ext cx="5004048" cy="4525963"/>
          </a:xfrm>
        </p:spPr>
        <p:txBody>
          <a:bodyPr>
            <a:normAutofit/>
          </a:bodyPr>
          <a:lstStyle/>
          <a:p>
            <a:r>
              <a:rPr lang="fr-FR" sz="3200" b="1" dirty="0">
                <a:solidFill>
                  <a:srgbClr val="002060"/>
                </a:solidFill>
              </a:rPr>
              <a:t>Le bloc de maintien est placé dans un étau.</a:t>
            </a:r>
          </a:p>
          <a:p>
            <a:r>
              <a:rPr lang="fr-FR" sz="3200" b="1" dirty="0">
                <a:solidFill>
                  <a:srgbClr val="002060"/>
                </a:solidFill>
              </a:rPr>
              <a:t>On peut alors scier!!</a:t>
            </a:r>
          </a:p>
          <a:p>
            <a:r>
              <a:rPr lang="fr-FR" sz="3200" b="1" dirty="0">
                <a:solidFill>
                  <a:srgbClr val="002060"/>
                </a:solidFill>
              </a:rPr>
              <a:t>Notez que le trou de 6mm permet de dégager l’extrémité de la vis.</a:t>
            </a:r>
          </a:p>
          <a:p>
            <a:r>
              <a:rPr lang="fr-FR" sz="3200" b="1" dirty="0">
                <a:solidFill>
                  <a:srgbClr val="002060"/>
                </a:solidFill>
              </a:rPr>
              <a:t>On récupère la vis sciée.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600" b="1" dirty="0">
                <a:solidFill>
                  <a:srgbClr val="002060"/>
                </a:solidFill>
              </a:rPr>
              <a:t>Résultat</a:t>
            </a:r>
          </a:p>
        </p:txBody>
      </p:sp>
      <p:pic>
        <p:nvPicPr>
          <p:cNvPr id="5" name="Espace réservé du contenu 4" descr="DSC_0312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r="21357"/>
          <a:stretch/>
        </p:blipFill>
        <p:spPr>
          <a:xfrm>
            <a:off x="0" y="2071678"/>
            <a:ext cx="3707904" cy="3357586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07904" y="2276872"/>
            <a:ext cx="5436096" cy="3625857"/>
          </a:xfrm>
        </p:spPr>
        <p:txBody>
          <a:bodyPr>
            <a:normAutofit fontScale="92500"/>
          </a:bodyPr>
          <a:lstStyle/>
          <a:p>
            <a:r>
              <a:rPr lang="fr-FR" sz="3200" b="1" dirty="0">
                <a:solidFill>
                  <a:srgbClr val="002060"/>
                </a:solidFill>
              </a:rPr>
              <a:t>Il est possible de confectionner plusieurs blocs de dimensions adaptées aux différents besoins.</a:t>
            </a:r>
          </a:p>
          <a:p>
            <a:r>
              <a:rPr lang="fr-FR" sz="3200" b="1" dirty="0">
                <a:solidFill>
                  <a:srgbClr val="002060"/>
                </a:solidFill>
              </a:rPr>
              <a:t>On peut aussi tarauder le bloc pour scier des vis à métaux.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600" b="1" dirty="0">
                <a:solidFill>
                  <a:srgbClr val="002060"/>
                </a:solidFill>
              </a:rPr>
              <a:t>Tracé</a:t>
            </a:r>
          </a:p>
        </p:txBody>
      </p:sp>
      <p:pic>
        <p:nvPicPr>
          <p:cNvPr id="4" name="Espace réservé du contenu 3" descr="DSC_02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1497" y="1600200"/>
            <a:ext cx="6761006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sz="9600" b="1" dirty="0">
                <a:solidFill>
                  <a:srgbClr val="002060"/>
                </a:solidFill>
              </a:rPr>
              <a:t>Bec verseur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000" b="1" dirty="0">
                <a:solidFill>
                  <a:srgbClr val="002060"/>
                </a:solidFill>
              </a:rPr>
              <a:t>Pour économiser de la colle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3546" y="54868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fr-FR" sz="5300" b="1" dirty="0">
                <a:solidFill>
                  <a:srgbClr val="002060"/>
                </a:solidFill>
              </a:rPr>
              <a:t>Bouchon mal conçu :</a:t>
            </a:r>
            <a:br>
              <a:rPr lang="fr-FR" sz="3600" b="1" dirty="0">
                <a:solidFill>
                  <a:srgbClr val="002060"/>
                </a:solidFill>
              </a:rPr>
            </a:br>
            <a:r>
              <a:rPr lang="fr-FR" sz="4000" b="1" dirty="0">
                <a:solidFill>
                  <a:srgbClr val="002060"/>
                </a:solidFill>
              </a:rPr>
              <a:t>La colle stagne sur le haut lorsqu’on la verse</a:t>
            </a:r>
            <a:endParaRPr lang="fr-FR" sz="3600" b="1" dirty="0">
              <a:solidFill>
                <a:srgbClr val="002060"/>
              </a:solidFill>
            </a:endParaRPr>
          </a:p>
        </p:txBody>
      </p:sp>
      <p:pic>
        <p:nvPicPr>
          <p:cNvPr id="4" name="Espace réservé du contenu 3" descr="DSC_05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1497" y="2071389"/>
            <a:ext cx="6761006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>
                <a:solidFill>
                  <a:srgbClr val="002060"/>
                </a:solidFill>
              </a:rPr>
              <a:t>Bec verseur</a:t>
            </a:r>
          </a:p>
        </p:txBody>
      </p:sp>
      <p:pic>
        <p:nvPicPr>
          <p:cNvPr id="4" name="Espace réservé du contenu 3" descr="DSC_05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571612"/>
            <a:ext cx="6761006" cy="4525963"/>
          </a:xfrm>
        </p:spPr>
      </p:pic>
      <p:sp>
        <p:nvSpPr>
          <p:cNvPr id="5" name="ZoneTexte 4"/>
          <p:cNvSpPr txBox="1"/>
          <p:nvPr/>
        </p:nvSpPr>
        <p:spPr>
          <a:xfrm>
            <a:off x="1421278" y="2507974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Tube cuivre</a:t>
            </a:r>
          </a:p>
          <a:p>
            <a:r>
              <a:rPr lang="fr-FR" sz="3600" b="1" dirty="0">
                <a:solidFill>
                  <a:schemeClr val="bg1"/>
                </a:solidFill>
                <a:sym typeface="Symbol" panose="05050102010706020507" pitchFamily="18" charset="2"/>
              </a:rPr>
              <a:t></a:t>
            </a:r>
            <a:r>
              <a:rPr lang="fr-FR" sz="3600" b="1" dirty="0">
                <a:solidFill>
                  <a:schemeClr val="bg1"/>
                </a:solidFill>
              </a:rPr>
              <a:t> 12 mm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093208" y="2680563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bg1"/>
                </a:solidFill>
              </a:rPr>
              <a:t>Bouchon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</a:p>
          <a:p>
            <a:r>
              <a:rPr lang="fr-FR" sz="3600" b="1" dirty="0">
                <a:solidFill>
                  <a:schemeClr val="bg1"/>
                </a:solidFill>
                <a:sym typeface="Symbol" panose="05050102010706020507" pitchFamily="18" charset="2"/>
              </a:rPr>
              <a:t></a:t>
            </a:r>
            <a:r>
              <a:rPr lang="fr-FR" sz="3600" b="1" dirty="0">
                <a:solidFill>
                  <a:schemeClr val="bg1"/>
                </a:solidFill>
              </a:rPr>
              <a:t> 20 mm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421278" y="5286388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</a:rPr>
              <a:t>Assemblage : sciure et colle vinylique</a:t>
            </a:r>
            <a:endParaRPr lang="fr-FR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600" b="1" dirty="0">
                <a:solidFill>
                  <a:srgbClr val="002060"/>
                </a:solidFill>
              </a:rPr>
              <a:t>Prêt à l’emploi</a:t>
            </a:r>
          </a:p>
        </p:txBody>
      </p:sp>
      <p:pic>
        <p:nvPicPr>
          <p:cNvPr id="4" name="Espace réservé du contenu 3" descr="DSC_04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1497" y="1600200"/>
            <a:ext cx="6761006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b="1" dirty="0">
                <a:solidFill>
                  <a:srgbClr val="002060"/>
                </a:solidFill>
              </a:rPr>
              <a:t>Truc pour percer sans éclat</a:t>
            </a:r>
            <a:endParaRPr lang="fr-FR" sz="7200" b="1" dirty="0">
              <a:solidFill>
                <a:srgbClr val="002060"/>
              </a:solidFill>
            </a:endParaRPr>
          </a:p>
        </p:txBody>
      </p:sp>
      <p:pic>
        <p:nvPicPr>
          <p:cNvPr id="5" name="Espace réservé du contenu 4" descr="DSC_047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1418"/>
            <a:ext cx="4038600" cy="2703526"/>
          </a:xfrm>
        </p:spPr>
      </p:pic>
      <p:pic>
        <p:nvPicPr>
          <p:cNvPr id="6" name="Espace réservé du contenu 5" descr="DSC_047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1418"/>
            <a:ext cx="4038600" cy="2703526"/>
          </a:xfrm>
        </p:spPr>
      </p:pic>
      <p:sp>
        <p:nvSpPr>
          <p:cNvPr id="7" name="ZoneTexte 6"/>
          <p:cNvSpPr txBox="1"/>
          <p:nvPr/>
        </p:nvSpPr>
        <p:spPr>
          <a:xfrm>
            <a:off x="928662" y="4071942"/>
            <a:ext cx="24288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</a:rPr>
              <a:t>Diamètre du bouchon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436096" y="3533333"/>
            <a:ext cx="2071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</a:rPr>
              <a:t>Bloc de maintien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600" b="1" dirty="0">
                <a:solidFill>
                  <a:srgbClr val="002060"/>
                </a:solidFill>
              </a:rPr>
              <a:t>Réalisation</a:t>
            </a:r>
            <a:endParaRPr lang="fr-FR" sz="8800" b="1" dirty="0">
              <a:solidFill>
                <a:srgbClr val="002060"/>
              </a:solidFill>
            </a:endParaRPr>
          </a:p>
        </p:txBody>
      </p:sp>
      <p:pic>
        <p:nvPicPr>
          <p:cNvPr id="5" name="Espace réservé du contenu 4" descr="DSC_047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11418"/>
            <a:ext cx="4038600" cy="2703526"/>
          </a:xfrm>
        </p:spPr>
      </p:pic>
      <p:pic>
        <p:nvPicPr>
          <p:cNvPr id="6" name="Espace réservé du contenu 5" descr="DSC_047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11418"/>
            <a:ext cx="4038600" cy="2703526"/>
          </a:xfrm>
        </p:spPr>
      </p:pic>
      <p:sp>
        <p:nvSpPr>
          <p:cNvPr id="7" name="ZoneTexte 6"/>
          <p:cNvSpPr txBox="1"/>
          <p:nvPr/>
        </p:nvSpPr>
        <p:spPr>
          <a:xfrm>
            <a:off x="827584" y="3929066"/>
            <a:ext cx="2458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</a:rPr>
              <a:t>Perçage à 12 mm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81742" y="2574220"/>
            <a:ext cx="1389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sym typeface="Symbol" panose="05050102010706020507" pitchFamily="18" charset="2"/>
              </a:rPr>
              <a:t></a:t>
            </a:r>
            <a:r>
              <a:rPr lang="fr-FR" sz="2400" b="1" dirty="0">
                <a:solidFill>
                  <a:srgbClr val="002060"/>
                </a:solidFill>
              </a:rPr>
              <a:t> 12 mm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396095" y="2603538"/>
            <a:ext cx="2640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1" dirty="0">
                <a:solidFill>
                  <a:srgbClr val="002060"/>
                </a:solidFill>
              </a:rPr>
              <a:t>Bec verseur</a:t>
            </a:r>
          </a:p>
        </p:txBody>
      </p:sp>
      <p:sp>
        <p:nvSpPr>
          <p:cNvPr id="10" name="Flèche droite 9"/>
          <p:cNvSpPr/>
          <p:nvPr/>
        </p:nvSpPr>
        <p:spPr>
          <a:xfrm>
            <a:off x="7072330" y="2786058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240</Words>
  <Application>Microsoft Office PowerPoint</Application>
  <PresentationFormat>Affichage à l'écran (4:3)</PresentationFormat>
  <Paragraphs>60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Arial</vt:lpstr>
      <vt:lpstr>Calibri</vt:lpstr>
      <vt:lpstr>Thème Office</vt:lpstr>
      <vt:lpstr>Accessoire de tracé</vt:lpstr>
      <vt:lpstr>Composition</vt:lpstr>
      <vt:lpstr>Tracé</vt:lpstr>
      <vt:lpstr>Bec verseur</vt:lpstr>
      <vt:lpstr>Bouchon mal conçu : La colle stagne sur le haut lorsqu’on la verse</vt:lpstr>
      <vt:lpstr>Bec verseur</vt:lpstr>
      <vt:lpstr>Prêt à l’emploi</vt:lpstr>
      <vt:lpstr>Truc pour percer sans éclat</vt:lpstr>
      <vt:lpstr>Réalisation</vt:lpstr>
      <vt:lpstr>Petit serre-joint</vt:lpstr>
      <vt:lpstr>Taille moyenne</vt:lpstr>
      <vt:lpstr>Serre-joint de petite taille </vt:lpstr>
      <vt:lpstr>Embouts de serrage amovibles</vt:lpstr>
      <vt:lpstr>Exemples de serrage</vt:lpstr>
      <vt:lpstr>Immobilisation des serre-joints</vt:lpstr>
      <vt:lpstr>Serrage augmenté</vt:lpstr>
      <vt:lpstr>Serre-joint sur table  de scie-toupie</vt:lpstr>
      <vt:lpstr>Serre-joint et support</vt:lpstr>
      <vt:lpstr>Application</vt:lpstr>
      <vt:lpstr>Scier des vis</vt:lpstr>
      <vt:lpstr>Bloc de maintien</vt:lpstr>
      <vt:lpstr>Sciage</vt:lpstr>
      <vt:lpstr>Résultat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Accessoire de tracé</dc:title>
  <dc:creator>User</dc:creator>
  <cp:lastModifiedBy>Gérard Dalle</cp:lastModifiedBy>
  <cp:revision>7</cp:revision>
  <dcterms:created xsi:type="dcterms:W3CDTF">2019-08-30T17:16:21Z</dcterms:created>
  <dcterms:modified xsi:type="dcterms:W3CDTF">2019-09-23T10:35:21Z</dcterms:modified>
</cp:coreProperties>
</file>