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309" r:id="rId4"/>
    <p:sldId id="310" r:id="rId5"/>
    <p:sldId id="313" r:id="rId6"/>
    <p:sldId id="314" r:id="rId7"/>
    <p:sldId id="315" r:id="rId8"/>
    <p:sldId id="312" r:id="rId9"/>
    <p:sldId id="317" r:id="rId10"/>
    <p:sldId id="311" r:id="rId11"/>
    <p:sldId id="318" r:id="rId12"/>
    <p:sldId id="319" r:id="rId13"/>
    <p:sldId id="320" r:id="rId14"/>
    <p:sldId id="308" r:id="rId15"/>
    <p:sldId id="32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3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80A5E-B491-4823-8EBD-BAD0281901BA}" type="datetimeFigureOut">
              <a:rPr lang="fr-FR" smtClean="0"/>
              <a:t>27/09/2019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8BA87-1EE7-4C88-A5DB-5203B4827F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30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6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9056" y="1447801"/>
            <a:ext cx="10667999" cy="1905000"/>
          </a:xfrm>
        </p:spPr>
        <p:txBody>
          <a:bodyPr/>
          <a:lstStyle/>
          <a:p>
            <a:r>
              <a:rPr lang="fr-FR" dirty="0" smtClean="0"/>
              <a:t>Agencement</a:t>
            </a:r>
            <a:br>
              <a:rPr lang="fr-FR" dirty="0" smtClean="0"/>
            </a:br>
            <a:r>
              <a:rPr lang="fr-FR" dirty="0" smtClean="0"/>
              <a:t>     </a:t>
            </a:r>
            <a:r>
              <a:rPr lang="fr-FR" sz="6000" dirty="0" smtClean="0"/>
              <a:t>crémaillères et consoles</a:t>
            </a:r>
            <a:endParaRPr lang="fr-FR" sz="6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fr-FR" sz="4000" cap="none" dirty="0" smtClean="0">
                <a:solidFill>
                  <a:schemeClr val="tx1"/>
                </a:solidFill>
                <a:latin typeface="Verdana" panose="020B0604030504040204" pitchFamily="34" charset="0"/>
              </a:rPr>
              <a:t>Par Gérard Nour</a:t>
            </a:r>
            <a:r>
              <a:rPr lang="fr-FR" sz="4000" cap="none" dirty="0" smtClean="0">
                <a:solidFill>
                  <a:schemeClr val="tx1"/>
                </a:solidFill>
              </a:rPr>
              <a:t>igat</a:t>
            </a:r>
            <a:endParaRPr lang="fr-FR" sz="4000" cap="none" dirty="0">
              <a:solidFill>
                <a:schemeClr val="tx1"/>
              </a:solidFill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51836" y="36803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36495" cy="1400530"/>
          </a:xfrm>
        </p:spPr>
        <p:txBody>
          <a:bodyPr/>
          <a:lstStyle/>
          <a:p>
            <a:r>
              <a:rPr lang="fr-FR" dirty="0" smtClean="0"/>
              <a:t>Consoles pour crémaillères de 50 mm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833372"/>
            <a:ext cx="12192001" cy="336705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6626" y="5419023"/>
            <a:ext cx="3330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Rockwell" panose="02060603020205020403" pitchFamily="18" charset="0"/>
              </a:rPr>
              <a:t>Largeur 26 ou 17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hauteur 12 mm</a:t>
            </a:r>
            <a:endParaRPr lang="fr-FR" sz="3200" dirty="0">
              <a:latin typeface="Rockwell" panose="020606030202050204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21551" y="5693790"/>
            <a:ext cx="754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Rockwell" panose="02060603020205020403" pitchFamily="18" charset="0"/>
              </a:rPr>
              <a:t>Charge maxi par console double 60 Kg</a:t>
            </a:r>
            <a:endParaRPr lang="fr-FR" sz="3200" dirty="0">
              <a:latin typeface="Rockwell" panose="02060603020205020403" pitchFamily="18" charset="0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76751" y="6722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36495" cy="1400530"/>
          </a:xfrm>
        </p:spPr>
        <p:txBody>
          <a:bodyPr/>
          <a:lstStyle/>
          <a:p>
            <a:r>
              <a:rPr lang="fr-FR" dirty="0" smtClean="0"/>
              <a:t>Mise en place des consoles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596487" y="1853248"/>
            <a:ext cx="25955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Rockwell" panose="02060603020205020403" pitchFamily="18" charset="0"/>
              </a:rPr>
              <a:t>Il est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préférable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de fixer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la tablette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sur la console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par au moins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une vis</a:t>
            </a:r>
            <a:endParaRPr lang="fr-FR" sz="3200" dirty="0">
              <a:latin typeface="Rockwell" panose="02060603020205020403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2063"/>
            <a:ext cx="9456075" cy="4935937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91687" y="383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36495" cy="1400530"/>
          </a:xfrm>
        </p:spPr>
        <p:txBody>
          <a:bodyPr/>
          <a:lstStyle/>
          <a:p>
            <a:r>
              <a:rPr lang="fr-FR" dirty="0" smtClean="0"/>
              <a:t>Espacement des crémaillères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57840" y="1853248"/>
            <a:ext cx="104543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Rockwell" panose="02060603020205020403" pitchFamily="18" charset="0"/>
              </a:rPr>
              <a:t>L’espacement maximum est de 80 cm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mais la charge sera limitée</a:t>
            </a:r>
            <a:br>
              <a:rPr lang="fr-FR" sz="3200" dirty="0" smtClean="0">
                <a:latin typeface="Rockwell" panose="02060603020205020403" pitchFamily="18" charset="0"/>
              </a:rPr>
            </a:br>
            <a:endParaRPr lang="fr-FR" sz="3200" dirty="0" smtClean="0">
              <a:latin typeface="Rockwell" panose="02060603020205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Rockwell" panose="02060603020205020403" pitchFamily="18" charset="0"/>
              </a:rPr>
              <a:t>L’espacement recommandé est de 60 cm</a:t>
            </a:r>
            <a:br>
              <a:rPr lang="fr-FR" sz="3200" dirty="0" smtClean="0">
                <a:latin typeface="Rockwell" panose="02060603020205020403" pitchFamily="18" charset="0"/>
              </a:rPr>
            </a:br>
            <a:endParaRPr lang="fr-FR" sz="3200" dirty="0" smtClean="0">
              <a:latin typeface="Rockwell" panose="02060603020205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Rockwell" panose="02060603020205020403" pitchFamily="18" charset="0"/>
              </a:rPr>
              <a:t>Pour la charge maximum de 60 Kg par console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l’espacement recommandé est de 40 cm</a:t>
            </a:r>
            <a:br>
              <a:rPr lang="fr-FR" sz="3200" dirty="0" smtClean="0">
                <a:latin typeface="Rockwell" panose="02060603020205020403" pitchFamily="18" charset="0"/>
              </a:rPr>
            </a:br>
            <a:endParaRPr lang="fr-FR" sz="3200" dirty="0" smtClean="0">
              <a:latin typeface="Rockwell" panose="02060603020205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Rockwell" panose="02060603020205020403" pitchFamily="18" charset="0"/>
              </a:rPr>
              <a:t>Le mur support doit accepter la charge totale</a:t>
            </a:r>
            <a:endParaRPr lang="fr-FR" sz="3200" dirty="0">
              <a:latin typeface="Rockwell" panose="02060603020205020403" pitchFamily="18" charset="0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84395" y="4527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5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36495" cy="1400530"/>
          </a:xfrm>
        </p:spPr>
        <p:txBody>
          <a:bodyPr/>
          <a:lstStyle/>
          <a:p>
            <a:pPr algn="ctr"/>
            <a:r>
              <a:rPr lang="fr-FR" dirty="0" smtClean="0"/>
              <a:t>Budget pour des crémaillères doubles de 50 mm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57840" y="1853248"/>
            <a:ext cx="106994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Rockwell" panose="02060603020205020403" pitchFamily="18" charset="0"/>
              </a:rPr>
              <a:t>Jeu de 4 crémaillères double au pas de 50mm hauteur 200 cm = 24€</a:t>
            </a:r>
            <a:br>
              <a:rPr lang="fr-FR" sz="3200" dirty="0" smtClean="0">
                <a:latin typeface="Rockwell" panose="02060603020205020403" pitchFamily="18" charset="0"/>
              </a:rPr>
            </a:br>
            <a:endParaRPr lang="fr-FR" sz="3200" dirty="0" smtClean="0">
              <a:latin typeface="Rockwell" panose="02060603020205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Rockwell" panose="02060603020205020403" pitchFamily="18" charset="0"/>
              </a:rPr>
              <a:t>Lot de 10 consoles doubles profondeur 47 cm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29€50 Prévoir 6 consoles par crémaillère hauteur 200</a:t>
            </a:r>
            <a:br>
              <a:rPr lang="fr-FR" sz="3200" dirty="0" smtClean="0">
                <a:latin typeface="Rockwell" panose="02060603020205020403" pitchFamily="18" charset="0"/>
              </a:rPr>
            </a:br>
            <a:endParaRPr lang="fr-FR" sz="3200" dirty="0" smtClean="0">
              <a:latin typeface="Rockwell" panose="020606030202050204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Rockwell" panose="02060603020205020403" pitchFamily="18" charset="0"/>
              </a:rPr>
              <a:t>Vis et chevilles de fixation pour la charge maximum de 60 Kg par console </a:t>
            </a:r>
            <a:endParaRPr lang="fr-FR" sz="3200" dirty="0">
              <a:latin typeface="Rockwell" panose="02060603020205020403" pitchFamily="18" charset="0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47952" y="4527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9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1505" y="1168924"/>
            <a:ext cx="4553147" cy="5689075"/>
          </a:xfrm>
        </p:spPr>
        <p:txBody>
          <a:bodyPr/>
          <a:lstStyle/>
          <a:p>
            <a:r>
              <a:rPr lang="fr-FR" dirty="0" smtClean="0"/>
              <a:t>Le choix</a:t>
            </a:r>
            <a:br>
              <a:rPr lang="fr-FR" dirty="0" smtClean="0"/>
            </a:br>
            <a:r>
              <a:rPr lang="fr-FR" dirty="0" smtClean="0"/>
              <a:t>des vis et</a:t>
            </a:r>
            <a:br>
              <a:rPr lang="fr-FR" dirty="0" smtClean="0"/>
            </a:br>
            <a:r>
              <a:rPr lang="fr-FR" dirty="0" smtClean="0"/>
              <a:t>chevilles</a:t>
            </a:r>
            <a:br>
              <a:rPr lang="fr-FR" dirty="0" smtClean="0"/>
            </a:br>
            <a:r>
              <a:rPr lang="fr-FR" dirty="0" smtClean="0"/>
              <a:t>est essentiel</a:t>
            </a:r>
            <a:br>
              <a:rPr lang="fr-FR" dirty="0" smtClean="0"/>
            </a:br>
            <a:r>
              <a:rPr lang="fr-FR" dirty="0" smtClean="0"/>
              <a:t>pour garantir</a:t>
            </a:r>
            <a:br>
              <a:rPr lang="fr-FR" dirty="0" smtClean="0"/>
            </a:br>
            <a:r>
              <a:rPr lang="fr-FR" dirty="0" smtClean="0"/>
              <a:t>le résultat</a:t>
            </a:r>
            <a:br>
              <a:rPr lang="fr-FR" dirty="0" smtClean="0"/>
            </a:br>
            <a:r>
              <a:rPr lang="fr-FR" dirty="0" smtClean="0"/>
              <a:t>chevilles </a:t>
            </a:r>
            <a:r>
              <a:rPr lang="fr-FR" dirty="0" smtClean="0">
                <a:sym typeface="Symbol" panose="05050102010706020507" pitchFamily="18" charset="2"/>
              </a:rPr>
              <a:t>8</a:t>
            </a:r>
            <a:br>
              <a:rPr lang="fr-FR" dirty="0" smtClean="0">
                <a:sym typeface="Symbol" panose="05050102010706020507" pitchFamily="18" charset="2"/>
              </a:rPr>
            </a:br>
            <a:r>
              <a:rPr lang="fr-FR" dirty="0" smtClean="0">
                <a:sym typeface="Symbol" panose="05050102010706020507" pitchFamily="18" charset="2"/>
              </a:rPr>
              <a:t>Vis 4,5 x 60 mm</a:t>
            </a:r>
            <a:endParaRPr lang="fr-FR" dirty="0"/>
          </a:p>
        </p:txBody>
      </p:sp>
      <p:pic>
        <p:nvPicPr>
          <p:cNvPr id="4" name="Picture 2" descr="Kit chevilles Ã  verrouillage de forme crÃ©maillÃ¨re simple RED HEAD, Diam.8xL.50mm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13"/>
            <a:ext cx="6862713" cy="68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6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 fontScale="92500" lnSpcReduction="10000"/>
          </a:bodyPr>
          <a:lstStyle/>
          <a:p>
            <a:r>
              <a:rPr lang="fr-FR" sz="3200" dirty="0" smtClean="0">
                <a:latin typeface="Rockwell" panose="02060603020205020403" pitchFamily="18" charset="0"/>
              </a:rPr>
              <a:t> Le système de crémaillères double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est facile à poser et ne nécessite que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peu d’outillage</a:t>
            </a:r>
            <a:br>
              <a:rPr lang="fr-FR" sz="3200" dirty="0" smtClean="0">
                <a:latin typeface="Rockwell" panose="02060603020205020403" pitchFamily="18" charset="0"/>
              </a:rPr>
            </a:br>
            <a:endParaRPr lang="fr-FR" sz="3200" dirty="0" smtClean="0">
              <a:latin typeface="Rockwell" panose="02060603020205020403" pitchFamily="18" charset="0"/>
            </a:endParaRPr>
          </a:p>
          <a:p>
            <a:r>
              <a:rPr lang="fr-FR" sz="3200" dirty="0">
                <a:latin typeface="Rockwell" panose="02060603020205020403" pitchFamily="18" charset="0"/>
              </a:rPr>
              <a:t> </a:t>
            </a:r>
            <a:r>
              <a:rPr lang="fr-FR" sz="3200" dirty="0" smtClean="0">
                <a:latin typeface="Rockwell" panose="02060603020205020403" pitchFamily="18" charset="0"/>
              </a:rPr>
              <a:t>Le rapport qualité / prix est très favorable</a:t>
            </a:r>
            <a:br>
              <a:rPr lang="fr-FR" sz="3200" dirty="0" smtClean="0">
                <a:latin typeface="Rockwell" panose="02060603020205020403" pitchFamily="18" charset="0"/>
              </a:rPr>
            </a:br>
            <a:endParaRPr lang="fr-FR" sz="3200" dirty="0" smtClean="0">
              <a:latin typeface="Rockwell" panose="02060603020205020403" pitchFamily="18" charset="0"/>
            </a:endParaRPr>
          </a:p>
          <a:p>
            <a:r>
              <a:rPr lang="fr-FR" sz="3200" dirty="0">
                <a:latin typeface="Rockwell" panose="02060603020205020403" pitchFamily="18" charset="0"/>
              </a:rPr>
              <a:t> </a:t>
            </a:r>
            <a:r>
              <a:rPr lang="fr-FR" sz="3200" dirty="0" smtClean="0">
                <a:latin typeface="Rockwell" panose="02060603020205020403" pitchFamily="18" charset="0"/>
              </a:rPr>
              <a:t>La charge supportée est très importante</a:t>
            </a:r>
            <a:br>
              <a:rPr lang="fr-FR" sz="3200" dirty="0" smtClean="0">
                <a:latin typeface="Rockwell" panose="02060603020205020403" pitchFamily="18" charset="0"/>
              </a:rPr>
            </a:br>
            <a:endParaRPr lang="fr-FR" sz="3200" dirty="0" smtClean="0">
              <a:latin typeface="Rockwell" panose="02060603020205020403" pitchFamily="18" charset="0"/>
            </a:endParaRPr>
          </a:p>
          <a:p>
            <a:r>
              <a:rPr lang="fr-FR" sz="3200" dirty="0" smtClean="0">
                <a:latin typeface="Rockwell" panose="02060603020205020403" pitchFamily="18" charset="0"/>
              </a:rPr>
              <a:t>L’esthétique n’est pas au rendez-vous</a:t>
            </a:r>
            <a:endParaRPr lang="fr-FR" sz="3200" dirty="0">
              <a:latin typeface="Rockwell" panose="02060603020205020403" pitchFamily="18" charset="0"/>
            </a:endParaRPr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74227" y="4527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1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630082"/>
          </a:xfrm>
        </p:spPr>
        <p:txBody>
          <a:bodyPr/>
          <a:lstStyle/>
          <a:p>
            <a:pPr algn="ctr"/>
            <a:r>
              <a:rPr lang="fr-FR" dirty="0" smtClean="0"/>
              <a:t>La solution traditionnelle</a:t>
            </a:r>
            <a:br>
              <a:rPr lang="fr-FR" dirty="0" smtClean="0"/>
            </a:br>
            <a:r>
              <a:rPr lang="fr-FR" sz="3600" dirty="0" smtClean="0"/>
              <a:t>crémaillère de meuble en hêtre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290300" y="342900"/>
            <a:ext cx="78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fr-FR" sz="7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1" y="1630082"/>
            <a:ext cx="5227918" cy="5227918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985" y="1630082"/>
            <a:ext cx="5227918" cy="5227918"/>
          </a:xfrm>
          <a:prstGeom prst="rect">
            <a:avLst/>
          </a:prstGeom>
        </p:spPr>
      </p:pic>
      <p:pic>
        <p:nvPicPr>
          <p:cNvPr id="8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065015" cy="1442301"/>
          </a:xfrm>
        </p:spPr>
        <p:txBody>
          <a:bodyPr/>
          <a:lstStyle/>
          <a:p>
            <a:pPr algn="ctr"/>
            <a:r>
              <a:rPr lang="fr-FR" dirty="0" smtClean="0"/>
              <a:t>Montage des </a:t>
            </a:r>
            <a:br>
              <a:rPr lang="fr-FR" dirty="0" smtClean="0"/>
            </a:br>
            <a:r>
              <a:rPr lang="fr-FR" dirty="0" smtClean="0"/>
              <a:t>crémaillères hêtre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301"/>
            <a:ext cx="6359905" cy="5415699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78" y="33074"/>
            <a:ext cx="4989922" cy="6824926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55415" y="494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1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86978" y="1187777"/>
            <a:ext cx="4205022" cy="4967926"/>
          </a:xfrm>
        </p:spPr>
        <p:txBody>
          <a:bodyPr/>
          <a:lstStyle/>
          <a:p>
            <a:pPr algn="ctr"/>
            <a:r>
              <a:rPr lang="fr-FR" dirty="0" smtClean="0"/>
              <a:t>Eviter le fléchissement </a:t>
            </a:r>
            <a:br>
              <a:rPr lang="fr-FR" dirty="0" smtClean="0"/>
            </a:br>
            <a:r>
              <a:rPr lang="fr-FR" dirty="0" smtClean="0"/>
              <a:t>des étagères</a:t>
            </a:r>
            <a:br>
              <a:rPr lang="fr-FR" dirty="0" smtClean="0"/>
            </a:br>
            <a:r>
              <a:rPr lang="fr-FR" dirty="0" smtClean="0"/>
              <a:t>en ajoutant</a:t>
            </a:r>
            <a:br>
              <a:rPr lang="fr-FR" dirty="0" smtClean="0"/>
            </a:br>
            <a:r>
              <a:rPr lang="fr-FR" dirty="0" smtClean="0"/>
              <a:t>un raidisseur</a:t>
            </a:r>
            <a:br>
              <a:rPr lang="fr-FR" dirty="0" smtClean="0"/>
            </a:br>
            <a:r>
              <a:rPr lang="fr-FR" dirty="0" smtClean="0"/>
              <a:t>avant / arrière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2" y="0"/>
            <a:ext cx="7537526" cy="6858000"/>
          </a:xfrm>
        </p:spPr>
      </p:pic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02046" y="40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0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3115" y="69750"/>
            <a:ext cx="8576109" cy="980388"/>
          </a:xfrm>
        </p:spPr>
        <p:txBody>
          <a:bodyPr/>
          <a:lstStyle/>
          <a:p>
            <a:pPr algn="ctr"/>
            <a:r>
              <a:rPr lang="fr-FR" dirty="0" smtClean="0"/>
              <a:t>Les crémaillères nickelées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290300" y="342900"/>
            <a:ext cx="78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fr-FR" sz="7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3159" y="-1102787"/>
            <a:ext cx="4395386" cy="8681986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50914" y="1696788"/>
            <a:ext cx="6676936" cy="340523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1500"/>
            <a:ext cx="4029075" cy="24765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340994" y="5496025"/>
            <a:ext cx="3898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 monter de préférence</a:t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en rainure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03394" y="250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8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514" y="285148"/>
            <a:ext cx="8576109" cy="980388"/>
          </a:xfrm>
        </p:spPr>
        <p:txBody>
          <a:bodyPr/>
          <a:lstStyle/>
          <a:p>
            <a:pPr algn="ctr"/>
            <a:r>
              <a:rPr lang="fr-FR" dirty="0" smtClean="0"/>
              <a:t>Les crémaillères nickelées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290300" y="342900"/>
            <a:ext cx="78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fr-FR" sz="7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29545" y="1543229"/>
            <a:ext cx="7010784" cy="4195481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Les crémaillères nickelées sont la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meilleure solution pour supporter 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des étagères dans des montants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mélaminé</a:t>
            </a:r>
          </a:p>
          <a:p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Le montage en rainure évitera d’avoir à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découper les étagères</a:t>
            </a:r>
          </a:p>
          <a:p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Utiliser de préférence des montants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d’ épaisseur 19mm</a:t>
            </a:r>
          </a:p>
          <a:p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encastrant de 5 mm des vis de 3 x 16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seront parfaites</a:t>
            </a:r>
          </a:p>
          <a:p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331" y="1650544"/>
            <a:ext cx="4674669" cy="4674669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55715" y="342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9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514" y="285148"/>
            <a:ext cx="8576109" cy="980388"/>
          </a:xfrm>
        </p:spPr>
        <p:txBody>
          <a:bodyPr/>
          <a:lstStyle/>
          <a:p>
            <a:pPr algn="ctr"/>
            <a:r>
              <a:rPr lang="fr-FR" dirty="0" smtClean="0"/>
              <a:t>Les crémaillères lourde charge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290300" y="342900"/>
            <a:ext cx="78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fr-FR" sz="7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29545" y="1543229"/>
            <a:ext cx="5270650" cy="4195481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Existent en simple ou double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Nécessitent des consoles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qui s’</a:t>
            </a:r>
            <a:r>
              <a:rPr lang="fr-FR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agraffent</a:t>
            </a: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La charge supportée dépendra 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du modèle utilisé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Se fixent sur cloison bois 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ou </a:t>
            </a:r>
            <a:r>
              <a:rPr lang="fr-FR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placo</a:t>
            </a: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ou mur béton</a:t>
            </a:r>
            <a:b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ou parpaing</a:t>
            </a:r>
          </a:p>
          <a:p>
            <a:endParaRPr lang="fr-F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95" y="1630838"/>
            <a:ext cx="6377505" cy="3586898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69061" y="342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2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4965" y="342325"/>
            <a:ext cx="9404723" cy="1108530"/>
          </a:xfrm>
        </p:spPr>
        <p:txBody>
          <a:bodyPr/>
          <a:lstStyle/>
          <a:p>
            <a:r>
              <a:rPr lang="fr-FR" dirty="0" smtClean="0"/>
              <a:t>Crémaillères au pas de 32 mm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1436" y="1344923"/>
            <a:ext cx="8947150" cy="197459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121527" y="1725359"/>
            <a:ext cx="3044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Rockwell" panose="02060603020205020403" pitchFamily="18" charset="0"/>
              </a:rPr>
              <a:t>Le matériel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nécessaire</a:t>
            </a:r>
            <a:endParaRPr lang="fr-FR" sz="3200" dirty="0">
              <a:latin typeface="Rockwell" panose="02060603020205020403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833" y="5052964"/>
            <a:ext cx="4443167" cy="18050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43714"/>
            <a:ext cx="3038095" cy="351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6367" y="2865004"/>
            <a:ext cx="2985633" cy="218317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2164" y="3343714"/>
            <a:ext cx="2423478" cy="358036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8116" y="5130418"/>
            <a:ext cx="609524" cy="76190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157978" y="5048175"/>
            <a:ext cx="904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OU</a:t>
            </a:r>
            <a:endParaRPr lang="fr-FR" sz="32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1238" y="3048047"/>
            <a:ext cx="609524" cy="76190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598763" y="3563332"/>
            <a:ext cx="2469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Rockwell" panose="02060603020205020403" pitchFamily="18" charset="0"/>
              </a:rPr>
              <a:t>Charge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limitée</a:t>
            </a:r>
            <a:endParaRPr lang="fr-FR" sz="3200" dirty="0">
              <a:latin typeface="Rockwell" panose="02060603020205020403" pitchFamily="18" charset="0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60816" y="2798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9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4965" y="342325"/>
            <a:ext cx="9404723" cy="1108530"/>
          </a:xfrm>
        </p:spPr>
        <p:txBody>
          <a:bodyPr/>
          <a:lstStyle/>
          <a:p>
            <a:r>
              <a:rPr lang="fr-FR" dirty="0" smtClean="0"/>
              <a:t>Crémaillères au pas de 50 mm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121527" y="1725359"/>
            <a:ext cx="3044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Rockwell" panose="02060603020205020403" pitchFamily="18" charset="0"/>
              </a:rPr>
              <a:t>Le matériel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nécessaire</a:t>
            </a:r>
            <a:endParaRPr lang="fr-FR" sz="3200" dirty="0">
              <a:latin typeface="Rockwell" panose="02060603020205020403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727703" y="5199003"/>
            <a:ext cx="904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OU</a:t>
            </a:r>
            <a:endParaRPr lang="fr-FR" sz="3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9492792" y="3299381"/>
            <a:ext cx="2469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Rockwell" panose="02060603020205020403" pitchFamily="18" charset="0"/>
              </a:rPr>
              <a:t>Charge</a:t>
            </a:r>
            <a:br>
              <a:rPr lang="fr-FR" sz="3200" dirty="0" smtClean="0">
                <a:latin typeface="Rockwell" panose="02060603020205020403" pitchFamily="18" charset="0"/>
              </a:rPr>
            </a:br>
            <a:r>
              <a:rPr lang="fr-FR" sz="3200" dirty="0" smtClean="0">
                <a:latin typeface="Rockwell" panose="02060603020205020403" pitchFamily="18" charset="0"/>
              </a:rPr>
              <a:t>limitée</a:t>
            </a:r>
            <a:endParaRPr lang="fr-FR" sz="3200" dirty="0">
              <a:latin typeface="Rockwell" panose="02060603020205020403" pitchFamily="18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54" y="1366680"/>
            <a:ext cx="12135030" cy="549132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39365" y="5109328"/>
            <a:ext cx="3487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550 Kg sur</a:t>
            </a:r>
            <a:br>
              <a:rPr lang="fr-FR" sz="3600" dirty="0" smtClean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fr-FR" sz="36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hauteur 200 cm</a:t>
            </a:r>
            <a:endParaRPr lang="fr-FR" sz="36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60088" y="342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5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973</TotalTime>
  <Words>128</Words>
  <Application>Microsoft Office PowerPoint</Application>
  <PresentationFormat>Grand écran</PresentationFormat>
  <Paragraphs>50</Paragraphs>
  <Slides>15</Slides>
  <Notes>0</Notes>
  <HiddenSlides>0</HiddenSlides>
  <MMClips>15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Rockwell</vt:lpstr>
      <vt:lpstr>Symbol</vt:lpstr>
      <vt:lpstr>Verdana</vt:lpstr>
      <vt:lpstr>Wingdings 3</vt:lpstr>
      <vt:lpstr>Ion</vt:lpstr>
      <vt:lpstr>Agencement      crémaillères et consoles</vt:lpstr>
      <vt:lpstr>La solution traditionnelle crémaillère de meuble en hêtre</vt:lpstr>
      <vt:lpstr>Montage des  crémaillères hêtre</vt:lpstr>
      <vt:lpstr>Eviter le fléchissement  des étagères en ajoutant un raidisseur avant / arrière</vt:lpstr>
      <vt:lpstr>Les crémaillères nickelées</vt:lpstr>
      <vt:lpstr>Les crémaillères nickelées</vt:lpstr>
      <vt:lpstr>Les crémaillères lourde charge</vt:lpstr>
      <vt:lpstr>Crémaillères au pas de 32 mm</vt:lpstr>
      <vt:lpstr>Crémaillères au pas de 50 mm</vt:lpstr>
      <vt:lpstr>Consoles pour crémaillères de 50 mm</vt:lpstr>
      <vt:lpstr>Mise en place des consoles</vt:lpstr>
      <vt:lpstr>Espacement des crémaillères</vt:lpstr>
      <vt:lpstr>Budget pour des crémaillères doubles de 50 mm</vt:lpstr>
      <vt:lpstr>Le choix des vis et chevilles est essentiel pour garantir le résultat chevilles 8 Vis 4,5 x 60 mm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Rénover ma raboteuse</dc:title>
  <dc:creator>Gérard Nourigat</dc:creator>
  <cp:lastModifiedBy>Gérard Nourigat</cp:lastModifiedBy>
  <cp:revision>108</cp:revision>
  <dcterms:created xsi:type="dcterms:W3CDTF">2017-06-07T13:43:10Z</dcterms:created>
  <dcterms:modified xsi:type="dcterms:W3CDTF">2019-09-27T16:26:45Z</dcterms:modified>
</cp:coreProperties>
</file>