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0" r:id="rId5"/>
    <p:sldId id="259" r:id="rId6"/>
    <p:sldId id="262" r:id="rId7"/>
    <p:sldId id="266" r:id="rId8"/>
    <p:sldId id="269" r:id="rId9"/>
    <p:sldId id="263" r:id="rId10"/>
    <p:sldId id="264"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05" d="100"/>
          <a:sy n="105" d="100"/>
        </p:scale>
        <p:origin x="75" y="77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9/20/2019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9/20/2019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16AA21-1863-4931-97CB-99D0A168701B}"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72C379-9A7C-4C87-A116-CBE9F58B04C5}" type="datetimeFigureOut">
              <a:rPr lang="en-US" dirty="0"/>
              <a:pPr/>
              <a:t>9/20/2019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9/20/2019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4">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arbre, extérieur, table, terrain&#10;&#10;Description générée automatiquement">
            <a:extLst>
              <a:ext uri="{FF2B5EF4-FFF2-40B4-BE49-F238E27FC236}">
                <a16:creationId xmlns:a16="http://schemas.microsoft.com/office/drawing/2014/main" id="{FB5E30A6-814E-4B96-A4B9-D0C9C7E81923}"/>
              </a:ext>
            </a:extLst>
          </p:cNvPr>
          <p:cNvPicPr>
            <a:picLocks noChangeAspect="1"/>
          </p:cNvPicPr>
          <p:nvPr/>
        </p:nvPicPr>
        <p:blipFill rotWithShape="1">
          <a:blip r:embed="rId2"/>
          <a:srcRect/>
          <a:stretch/>
        </p:blipFill>
        <p:spPr>
          <a:xfrm>
            <a:off x="20" y="10"/>
            <a:ext cx="12191980" cy="6857989"/>
          </a:xfrm>
          <a:prstGeom prst="rect">
            <a:avLst/>
          </a:prstGeom>
          <a:effectLst>
            <a:glow rad="63500">
              <a:schemeClr val="accent1">
                <a:satMod val="175000"/>
                <a:alpha val="40000"/>
              </a:schemeClr>
            </a:glow>
          </a:effectLst>
        </p:spPr>
      </p:pic>
      <p:sp>
        <p:nvSpPr>
          <p:cNvPr id="72" name="Rectangle 66">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8">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D417BBC-D7BA-4682-ACF4-2AA7443B6AEC}"/>
              </a:ext>
            </a:extLst>
          </p:cNvPr>
          <p:cNvSpPr>
            <a:spLocks noGrp="1"/>
          </p:cNvSpPr>
          <p:nvPr>
            <p:ph type="ctrTitle"/>
          </p:nvPr>
        </p:nvSpPr>
        <p:spPr>
          <a:xfrm>
            <a:off x="1051560" y="1432223"/>
            <a:ext cx="9966960" cy="3035808"/>
          </a:xfrm>
        </p:spPr>
        <p:txBody>
          <a:bodyPr anchor="b">
            <a:normAutofit/>
          </a:bodyPr>
          <a:lstStyle/>
          <a:p>
            <a:r>
              <a:rPr lang="fr-FR">
                <a:solidFill>
                  <a:srgbClr val="FFFFFF"/>
                </a:solidFill>
              </a:rPr>
              <a:t>Bac a herbes aromatiques</a:t>
            </a:r>
          </a:p>
        </p:txBody>
      </p:sp>
      <p:sp>
        <p:nvSpPr>
          <p:cNvPr id="3" name="Sous-titre 2">
            <a:extLst>
              <a:ext uri="{FF2B5EF4-FFF2-40B4-BE49-F238E27FC236}">
                <a16:creationId xmlns:a16="http://schemas.microsoft.com/office/drawing/2014/main" id="{3D345F59-EB73-48E0-8CBD-A6FAC35398B6}"/>
              </a:ext>
            </a:extLst>
          </p:cNvPr>
          <p:cNvSpPr>
            <a:spLocks noGrp="1"/>
          </p:cNvSpPr>
          <p:nvPr>
            <p:ph type="subTitle" idx="1"/>
          </p:nvPr>
        </p:nvSpPr>
        <p:spPr>
          <a:xfrm>
            <a:off x="1069848" y="4389120"/>
            <a:ext cx="7891272" cy="1069848"/>
          </a:xfrm>
        </p:spPr>
        <p:txBody>
          <a:bodyPr>
            <a:normAutofit/>
          </a:bodyPr>
          <a:lstStyle/>
          <a:p>
            <a:endParaRPr lang="fr-FR" dirty="0">
              <a:solidFill>
                <a:srgbClr val="FFFFFF"/>
              </a:solidFill>
            </a:endParaRPr>
          </a:p>
          <a:p>
            <a:r>
              <a:rPr lang="fr-FR" i="1" dirty="0">
                <a:solidFill>
                  <a:srgbClr val="FFFFFF"/>
                </a:solidFill>
              </a:rPr>
              <a:t>ou comment optimiser son </a:t>
            </a:r>
            <a:r>
              <a:rPr lang="fr-FR" sz="2400" i="1" dirty="0">
                <a:solidFill>
                  <a:srgbClr val="FFFFFF"/>
                </a:solidFill>
              </a:rPr>
              <a:t>petit</a:t>
            </a:r>
            <a:r>
              <a:rPr lang="fr-FR" i="1" dirty="0">
                <a:solidFill>
                  <a:srgbClr val="FFFFFF"/>
                </a:solidFill>
              </a:rPr>
              <a:t> capital en herbe …</a:t>
            </a:r>
          </a:p>
        </p:txBody>
      </p:sp>
    </p:spTree>
    <p:extLst>
      <p:ext uri="{BB962C8B-B14F-4D97-AF65-F5344CB8AC3E}">
        <p14:creationId xmlns:p14="http://schemas.microsoft.com/office/powerpoint/2010/main" val="238329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240B56E4-373D-4EC3-816C-0EAC1C868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7" name="Oval 56">
              <a:extLst>
                <a:ext uri="{FF2B5EF4-FFF2-40B4-BE49-F238E27FC236}">
                  <a16:creationId xmlns:a16="http://schemas.microsoft.com/office/drawing/2014/main" id="{1E90CEEA-DB88-4D63-9114-2E1FFD157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8" name="Oval 57">
              <a:extLst>
                <a:ext uri="{FF2B5EF4-FFF2-40B4-BE49-F238E27FC236}">
                  <a16:creationId xmlns:a16="http://schemas.microsoft.com/office/drawing/2014/main" id="{D2A175AA-4B16-4687-A52A-897C3A13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0" name="Rectangle 59">
            <a:extLst>
              <a:ext uri="{FF2B5EF4-FFF2-40B4-BE49-F238E27FC236}">
                <a16:creationId xmlns:a16="http://schemas.microsoft.com/office/drawing/2014/main" id="{BCE5EFF9-B12A-4A10-94DD-F33EDBCD2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69317" cy="3355942"/>
          </a:xfrm>
          <a:prstGeom prst="rect">
            <a:avLst/>
          </a:prstGeom>
          <a:blipFill dpi="0" rotWithShape="1">
            <a:blip r:embed="rId4">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7" name="Espace réservé du contenu 6" descr="Une image contenant arbre, extérieur, table, terrain&#10;&#10;Description générée automatiquement">
            <a:extLst>
              <a:ext uri="{FF2B5EF4-FFF2-40B4-BE49-F238E27FC236}">
                <a16:creationId xmlns:a16="http://schemas.microsoft.com/office/drawing/2014/main" id="{047ED6F4-BF5F-4E93-951D-5AFF50F45137}"/>
              </a:ext>
            </a:extLst>
          </p:cNvPr>
          <p:cNvPicPr>
            <a:picLocks noGrp="1" noChangeAspect="1"/>
          </p:cNvPicPr>
          <p:nvPr>
            <p:ph idx="1"/>
          </p:nvPr>
        </p:nvPicPr>
        <p:blipFill rotWithShape="1">
          <a:blip r:embed="rId5"/>
          <a:srcRect r="585" b="2"/>
          <a:stretch/>
        </p:blipFill>
        <p:spPr>
          <a:xfrm>
            <a:off x="20" y="3504904"/>
            <a:ext cx="5926333" cy="3353096"/>
          </a:xfrm>
          <a:prstGeom prst="rect">
            <a:avLst/>
          </a:prstGeom>
        </p:spPr>
      </p:pic>
      <p:sp>
        <p:nvSpPr>
          <p:cNvPr id="62" name="Rectangle 61">
            <a:extLst>
              <a:ext uri="{FF2B5EF4-FFF2-40B4-BE49-F238E27FC236}">
                <a16:creationId xmlns:a16="http://schemas.microsoft.com/office/drawing/2014/main" id="{426EEE46-1E2E-459B-85C5-B12A77BED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6">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FAA3EE3-0EA8-475B-A026-945655A98D88}"/>
              </a:ext>
            </a:extLst>
          </p:cNvPr>
          <p:cNvSpPr>
            <a:spLocks noGrp="1"/>
          </p:cNvSpPr>
          <p:nvPr>
            <p:ph type="title"/>
          </p:nvPr>
        </p:nvSpPr>
        <p:spPr>
          <a:xfrm>
            <a:off x="6087220" y="0"/>
            <a:ext cx="6104779" cy="1744117"/>
          </a:xfrm>
          <a:solidFill>
            <a:schemeClr val="bg2">
              <a:lumMod val="50000"/>
            </a:schemeClr>
          </a:solidFill>
          <a:ln>
            <a:noFill/>
          </a:ln>
        </p:spPr>
        <p:txBody>
          <a:bodyPr vert="horz" lIns="91440" tIns="45720" rIns="91440" bIns="45720" rtlCol="0" anchor="ctr">
            <a:normAutofit/>
          </a:bodyPr>
          <a:lstStyle/>
          <a:p>
            <a:r>
              <a:rPr lang="en-US" sz="4000" dirty="0">
                <a:solidFill>
                  <a:schemeClr val="bg1"/>
                </a:solidFill>
              </a:rPr>
              <a:t>Au final</a:t>
            </a:r>
            <a:br>
              <a:rPr lang="en-US" sz="4000" dirty="0"/>
            </a:br>
            <a:endParaRPr lang="en-US" sz="4000" dirty="0"/>
          </a:p>
        </p:txBody>
      </p:sp>
      <p:sp>
        <p:nvSpPr>
          <p:cNvPr id="4" name="Espace réservé du texte 3">
            <a:extLst>
              <a:ext uri="{FF2B5EF4-FFF2-40B4-BE49-F238E27FC236}">
                <a16:creationId xmlns:a16="http://schemas.microsoft.com/office/drawing/2014/main" id="{5868258B-47AD-4605-AAAD-B2053F690AA1}"/>
              </a:ext>
            </a:extLst>
          </p:cNvPr>
          <p:cNvSpPr>
            <a:spLocks noGrp="1"/>
          </p:cNvSpPr>
          <p:nvPr>
            <p:ph type="body" sz="half" idx="2"/>
          </p:nvPr>
        </p:nvSpPr>
        <p:spPr>
          <a:xfrm>
            <a:off x="6087202" y="1194955"/>
            <a:ext cx="6104779" cy="5663044"/>
          </a:xfrm>
          <a:solidFill>
            <a:schemeClr val="bg2">
              <a:lumMod val="50000"/>
            </a:schemeClr>
          </a:solidFill>
        </p:spPr>
        <p:txBody>
          <a:bodyPr vert="horz" lIns="91440" tIns="45720" rIns="91440" bIns="45720" rtlCol="0">
            <a:normAutofit/>
          </a:bodyPr>
          <a:lstStyle/>
          <a:p>
            <a:pPr indent="-182880">
              <a:lnSpc>
                <a:spcPct val="90000"/>
              </a:lnSpc>
              <a:buFont typeface="Wingdings" pitchFamily="2" charset="2"/>
              <a:buChar char="§"/>
            </a:pPr>
            <a:r>
              <a:rPr lang="fr-FR" sz="2400" dirty="0">
                <a:solidFill>
                  <a:schemeClr val="bg1"/>
                </a:solidFill>
              </a:rPr>
              <a:t>Mise en place du caillebotis, </a:t>
            </a:r>
          </a:p>
          <a:p>
            <a:pPr indent="-182880">
              <a:lnSpc>
                <a:spcPct val="90000"/>
              </a:lnSpc>
              <a:buFont typeface="Wingdings" pitchFamily="2" charset="2"/>
              <a:buChar char="§"/>
            </a:pPr>
            <a:r>
              <a:rPr lang="fr-FR" sz="2400" dirty="0">
                <a:solidFill>
                  <a:schemeClr val="bg1"/>
                </a:solidFill>
              </a:rPr>
              <a:t>On le couvre de cailloux,</a:t>
            </a:r>
          </a:p>
          <a:p>
            <a:pPr indent="-182880">
              <a:lnSpc>
                <a:spcPct val="90000"/>
              </a:lnSpc>
              <a:buFont typeface="Wingdings" pitchFamily="2" charset="2"/>
              <a:buChar char="§"/>
            </a:pPr>
            <a:r>
              <a:rPr lang="fr-FR" sz="2400" dirty="0">
                <a:solidFill>
                  <a:schemeClr val="bg1"/>
                </a:solidFill>
              </a:rPr>
              <a:t>On pose ensuite un feutre géotextile recouvrant les 4 côtés intérieurs du bac.</a:t>
            </a:r>
          </a:p>
          <a:p>
            <a:pPr indent="-182880">
              <a:lnSpc>
                <a:spcPct val="90000"/>
              </a:lnSpc>
              <a:buFont typeface="Wingdings" pitchFamily="2" charset="2"/>
              <a:buChar char="§"/>
            </a:pPr>
            <a:endParaRPr lang="fr-FR" sz="2400" dirty="0">
              <a:solidFill>
                <a:schemeClr val="bg1"/>
              </a:solidFill>
            </a:endParaRPr>
          </a:p>
          <a:p>
            <a:pPr>
              <a:lnSpc>
                <a:spcPct val="90000"/>
              </a:lnSpc>
            </a:pPr>
            <a:r>
              <a:rPr lang="fr-FR" sz="2400" dirty="0">
                <a:solidFill>
                  <a:schemeClr val="bg1"/>
                </a:solidFill>
              </a:rPr>
              <a:t>Et voilà, il n’y a plus qu’à:</a:t>
            </a:r>
          </a:p>
          <a:p>
            <a:pPr marL="285750" indent="-285750">
              <a:lnSpc>
                <a:spcPct val="90000"/>
              </a:lnSpc>
              <a:buFont typeface="Wingdings" panose="05000000000000000000" pitchFamily="2" charset="2"/>
              <a:buChar char="§"/>
            </a:pPr>
            <a:r>
              <a:rPr lang="fr-FR" sz="2400" dirty="0">
                <a:solidFill>
                  <a:schemeClr val="bg1"/>
                </a:solidFill>
              </a:rPr>
              <a:t>remplir le bac d’un bon terreau, </a:t>
            </a:r>
          </a:p>
          <a:p>
            <a:pPr marL="285750" indent="-285750">
              <a:lnSpc>
                <a:spcPct val="90000"/>
              </a:lnSpc>
              <a:buFont typeface="Wingdings" panose="05000000000000000000" pitchFamily="2" charset="2"/>
              <a:buChar char="§"/>
            </a:pPr>
            <a:r>
              <a:rPr lang="fr-FR" sz="2400" dirty="0">
                <a:solidFill>
                  <a:schemeClr val="bg1"/>
                </a:solidFill>
              </a:rPr>
              <a:t>couvrir le haut des pieds avec des capuchons en zinc (fabrication sur mesure!),</a:t>
            </a:r>
          </a:p>
          <a:p>
            <a:pPr indent="-182880">
              <a:lnSpc>
                <a:spcPct val="90000"/>
              </a:lnSpc>
              <a:buFont typeface="Wingdings" pitchFamily="2" charset="2"/>
              <a:buChar char="§"/>
            </a:pPr>
            <a:r>
              <a:rPr lang="fr-FR" sz="2400" dirty="0">
                <a:solidFill>
                  <a:schemeClr val="bg1"/>
                </a:solidFill>
              </a:rPr>
              <a:t>puis planter ses herbes préférées.</a:t>
            </a:r>
          </a:p>
          <a:p>
            <a:pPr lvl="1"/>
            <a:endParaRPr lang="fr-FR" sz="1600" dirty="0">
              <a:solidFill>
                <a:schemeClr val="bg1"/>
              </a:solidFill>
            </a:endParaRPr>
          </a:p>
          <a:p>
            <a:pPr lvl="1"/>
            <a:r>
              <a:rPr lang="fr-FR" sz="2400" dirty="0">
                <a:solidFill>
                  <a:schemeClr val="bg1"/>
                </a:solidFill>
              </a:rPr>
              <a:t>Et à en profiter </a:t>
            </a:r>
            <a:r>
              <a:rPr lang="en-US" sz="2400" dirty="0">
                <a:solidFill>
                  <a:schemeClr val="bg1"/>
                </a:solidFill>
              </a:rPr>
              <a:t>…</a:t>
            </a:r>
          </a:p>
          <a:p>
            <a:pPr indent="-182880">
              <a:lnSpc>
                <a:spcPct val="90000"/>
              </a:lnSpc>
              <a:buFont typeface="Wingdings" pitchFamily="2" charset="2"/>
              <a:buChar char="§"/>
            </a:pPr>
            <a:endParaRPr lang="en-US" sz="1800" dirty="0">
              <a:solidFill>
                <a:schemeClr val="tx1"/>
              </a:solidFill>
            </a:endParaRPr>
          </a:p>
        </p:txBody>
      </p:sp>
      <p:grpSp>
        <p:nvGrpSpPr>
          <p:cNvPr id="64" name="Group 63">
            <a:extLst>
              <a:ext uri="{FF2B5EF4-FFF2-40B4-BE49-F238E27FC236}">
                <a16:creationId xmlns:a16="http://schemas.microsoft.com/office/drawing/2014/main" id="{BB3C3B5B-B6A2-4C52-831F-3D4FBEF925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5" name="Oval 64">
              <a:extLst>
                <a:ext uri="{FF2B5EF4-FFF2-40B4-BE49-F238E27FC236}">
                  <a16:creationId xmlns:a16="http://schemas.microsoft.com/office/drawing/2014/main" id="{64E7942F-7C05-45E8-B6CD-0D22951E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6" name="Oval 65">
              <a:extLst>
                <a:ext uri="{FF2B5EF4-FFF2-40B4-BE49-F238E27FC236}">
                  <a16:creationId xmlns:a16="http://schemas.microsoft.com/office/drawing/2014/main" id="{E91AFEAF-5CBA-4B38-AFF0-10ED1F5F9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Image 4" descr="Une image contenant herbe, arbre, extérieur, table&#10;&#10;Description générée automatiquement">
            <a:extLst>
              <a:ext uri="{FF2B5EF4-FFF2-40B4-BE49-F238E27FC236}">
                <a16:creationId xmlns:a16="http://schemas.microsoft.com/office/drawing/2014/main" id="{6BC6F54C-FB8B-467B-8585-16D9A768BC7A}"/>
              </a:ext>
            </a:extLst>
          </p:cNvPr>
          <p:cNvPicPr>
            <a:picLocks noChangeAspect="1"/>
          </p:cNvPicPr>
          <p:nvPr/>
        </p:nvPicPr>
        <p:blipFill>
          <a:blip r:embed="rId7"/>
          <a:stretch>
            <a:fillRect/>
          </a:stretch>
        </p:blipFill>
        <p:spPr>
          <a:xfrm>
            <a:off x="3114702" y="35604"/>
            <a:ext cx="2506608" cy="3417027"/>
          </a:xfrm>
          <a:prstGeom prst="rect">
            <a:avLst/>
          </a:prstGeom>
        </p:spPr>
      </p:pic>
    </p:spTree>
    <p:extLst>
      <p:ext uri="{BB962C8B-B14F-4D97-AF65-F5344CB8AC3E}">
        <p14:creationId xmlns:p14="http://schemas.microsoft.com/office/powerpoint/2010/main" val="367064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40B56E4-373D-4EC3-816C-0EAC1C868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1E90CEEA-DB88-4D63-9114-2E1FFD157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D2A175AA-4B16-4687-A52A-897C3A13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2" name="Rectangle 31">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0174BB-F3F0-48C5-A5E5-514BC111E57F}"/>
              </a:ext>
            </a:extLst>
          </p:cNvPr>
          <p:cNvSpPr>
            <a:spLocks noGrp="1"/>
          </p:cNvSpPr>
          <p:nvPr>
            <p:ph type="title"/>
          </p:nvPr>
        </p:nvSpPr>
        <p:spPr>
          <a:xfrm>
            <a:off x="4862945" y="0"/>
            <a:ext cx="7329055" cy="2093976"/>
          </a:xfrm>
          <a:blipFill>
            <a:blip r:embed="rId2"/>
            <a:tile tx="0" ty="0" sx="100000" sy="100000" flip="none" algn="tl"/>
          </a:blipFill>
          <a:ln>
            <a:noFill/>
          </a:ln>
        </p:spPr>
        <p:txBody>
          <a:bodyPr vert="horz" lIns="91440" tIns="45720" rIns="91440" bIns="45720" rtlCol="0" anchor="ctr">
            <a:normAutofit/>
          </a:bodyPr>
          <a:lstStyle/>
          <a:p>
            <a:r>
              <a:rPr lang="en-US" sz="4800" dirty="0">
                <a:solidFill>
                  <a:schemeClr val="bg1"/>
                </a:solidFill>
              </a:rPr>
              <a:t>Et </a:t>
            </a:r>
            <a:r>
              <a:rPr lang="en-US" sz="4800" dirty="0" err="1">
                <a:solidFill>
                  <a:schemeClr val="bg1"/>
                </a:solidFill>
              </a:rPr>
              <a:t>si</a:t>
            </a:r>
            <a:r>
              <a:rPr lang="en-US" sz="4800" dirty="0">
                <a:solidFill>
                  <a:schemeClr val="bg1"/>
                </a:solidFill>
              </a:rPr>
              <a:t> on </a:t>
            </a:r>
            <a:r>
              <a:rPr lang="en-US" sz="4800" dirty="0" err="1">
                <a:solidFill>
                  <a:schemeClr val="bg1"/>
                </a:solidFill>
              </a:rPr>
              <a:t>veut</a:t>
            </a:r>
            <a:r>
              <a:rPr lang="en-US" sz="4800" dirty="0">
                <a:solidFill>
                  <a:schemeClr val="bg1"/>
                </a:solidFill>
              </a:rPr>
              <a:t> </a:t>
            </a:r>
            <a:r>
              <a:rPr lang="en-US" sz="4800" dirty="0" err="1">
                <a:solidFill>
                  <a:schemeClr val="bg1"/>
                </a:solidFill>
              </a:rPr>
              <a:t>aller</a:t>
            </a:r>
            <a:r>
              <a:rPr lang="en-US" sz="4800" dirty="0">
                <a:solidFill>
                  <a:schemeClr val="bg1"/>
                </a:solidFill>
              </a:rPr>
              <a:t> plus loin …</a:t>
            </a:r>
          </a:p>
        </p:txBody>
      </p:sp>
      <p:pic>
        <p:nvPicPr>
          <p:cNvPr id="6" name="Espace réservé du contenu 5" descr="Une image contenant arbre, extérieur, terrain, table&#10;&#10;Description générée automatiquement">
            <a:extLst>
              <a:ext uri="{FF2B5EF4-FFF2-40B4-BE49-F238E27FC236}">
                <a16:creationId xmlns:a16="http://schemas.microsoft.com/office/drawing/2014/main" id="{29923CB1-D21B-4326-A557-4E28D7159DCE}"/>
              </a:ext>
            </a:extLst>
          </p:cNvPr>
          <p:cNvPicPr>
            <a:picLocks noGrp="1" noChangeAspect="1"/>
          </p:cNvPicPr>
          <p:nvPr>
            <p:ph idx="1"/>
          </p:nvPr>
        </p:nvPicPr>
        <p:blipFill rotWithShape="1">
          <a:blip r:embed="rId7"/>
          <a:srcRect l="12704" r="12119" b="-3"/>
          <a:stretch/>
        </p:blipFill>
        <p:spPr>
          <a:xfrm>
            <a:off x="3344" y="10"/>
            <a:ext cx="4475150" cy="3348557"/>
          </a:xfrm>
          <a:prstGeom prst="rect">
            <a:avLst/>
          </a:prstGeom>
        </p:spPr>
      </p:pic>
      <p:sp>
        <p:nvSpPr>
          <p:cNvPr id="4" name="Espace réservé du texte 3">
            <a:extLst>
              <a:ext uri="{FF2B5EF4-FFF2-40B4-BE49-F238E27FC236}">
                <a16:creationId xmlns:a16="http://schemas.microsoft.com/office/drawing/2014/main" id="{3EB9BC81-7ADA-4DD0-A717-07B72E8F99B6}"/>
              </a:ext>
            </a:extLst>
          </p:cNvPr>
          <p:cNvSpPr>
            <a:spLocks noGrp="1"/>
          </p:cNvSpPr>
          <p:nvPr>
            <p:ph type="body" sz="half" idx="2"/>
          </p:nvPr>
        </p:nvSpPr>
        <p:spPr>
          <a:xfrm>
            <a:off x="4862944" y="2057399"/>
            <a:ext cx="7329055" cy="4800600"/>
          </a:xfrm>
          <a:blipFill>
            <a:blip r:embed="rId2"/>
            <a:tile tx="0" ty="0" sx="100000" sy="100000" flip="none" algn="tl"/>
          </a:blipFill>
        </p:spPr>
        <p:txBody>
          <a:bodyPr vert="horz" lIns="91440" tIns="45720" rIns="91440" bIns="45720" rtlCol="0">
            <a:normAutofit/>
          </a:bodyPr>
          <a:lstStyle/>
          <a:p>
            <a:pPr indent="-182880">
              <a:lnSpc>
                <a:spcPct val="90000"/>
              </a:lnSpc>
              <a:buFont typeface="Wingdings" pitchFamily="2" charset="2"/>
              <a:buChar char="§"/>
            </a:pPr>
            <a:endParaRPr lang="en-US" sz="2400" dirty="0">
              <a:solidFill>
                <a:schemeClr val="bg1"/>
              </a:solidFill>
            </a:endParaRPr>
          </a:p>
          <a:p>
            <a:pPr indent="-182880">
              <a:lnSpc>
                <a:spcPct val="90000"/>
              </a:lnSpc>
              <a:buFont typeface="Wingdings" pitchFamily="2" charset="2"/>
              <a:buChar char="§"/>
            </a:pPr>
            <a:r>
              <a:rPr lang="en-US" sz="2400" dirty="0">
                <a:solidFill>
                  <a:schemeClr val="bg1"/>
                </a:solidFill>
              </a:rPr>
              <a:t>La protection “anti-chat-</a:t>
            </a:r>
            <a:r>
              <a:rPr lang="en-US" sz="2400" dirty="0" err="1">
                <a:solidFill>
                  <a:schemeClr val="bg1"/>
                </a:solidFill>
              </a:rPr>
              <a:t>grimpeur</a:t>
            </a:r>
            <a:r>
              <a:rPr lang="en-US" sz="2400" dirty="0">
                <a:solidFill>
                  <a:schemeClr val="bg1"/>
                </a:solidFill>
              </a:rPr>
              <a:t>” pour Alain,</a:t>
            </a:r>
          </a:p>
          <a:p>
            <a:pPr indent="-182880">
              <a:lnSpc>
                <a:spcPct val="90000"/>
              </a:lnSpc>
              <a:buFont typeface="Wingdings" pitchFamily="2" charset="2"/>
              <a:buChar char="§"/>
            </a:pPr>
            <a:r>
              <a:rPr lang="en-US" sz="2400" dirty="0">
                <a:solidFill>
                  <a:schemeClr val="bg1"/>
                </a:solidFill>
              </a:rPr>
              <a:t>Le </a:t>
            </a:r>
            <a:r>
              <a:rPr lang="en-US" sz="2400" dirty="0" err="1">
                <a:solidFill>
                  <a:schemeClr val="bg1"/>
                </a:solidFill>
              </a:rPr>
              <a:t>modèle</a:t>
            </a:r>
            <a:r>
              <a:rPr lang="en-US" sz="2400" dirty="0">
                <a:solidFill>
                  <a:schemeClr val="bg1"/>
                </a:solidFill>
              </a:rPr>
              <a:t> Enfant de Jean-Christophe, qui </a:t>
            </a:r>
            <a:r>
              <a:rPr lang="en-US" sz="2400" dirty="0" err="1">
                <a:solidFill>
                  <a:schemeClr val="bg1"/>
                </a:solidFill>
              </a:rPr>
              <a:t>n’a</a:t>
            </a:r>
            <a:r>
              <a:rPr lang="en-US" sz="2400" dirty="0">
                <a:solidFill>
                  <a:schemeClr val="bg1"/>
                </a:solidFill>
              </a:rPr>
              <a:t> pas </a:t>
            </a:r>
            <a:r>
              <a:rPr lang="en-US" sz="2400" dirty="0" err="1">
                <a:solidFill>
                  <a:schemeClr val="bg1"/>
                </a:solidFill>
              </a:rPr>
              <a:t>dit</a:t>
            </a:r>
            <a:r>
              <a:rPr lang="en-US" sz="2400" dirty="0">
                <a:solidFill>
                  <a:schemeClr val="bg1"/>
                </a:solidFill>
              </a:rPr>
              <a:t> son dernier mot quant aux </a:t>
            </a:r>
            <a:r>
              <a:rPr lang="en-US" sz="2400" dirty="0" err="1">
                <a:solidFill>
                  <a:schemeClr val="bg1"/>
                </a:solidFill>
              </a:rPr>
              <a:t>déclinaisons</a:t>
            </a:r>
            <a:r>
              <a:rPr lang="en-US" sz="2400" dirty="0">
                <a:solidFill>
                  <a:schemeClr val="bg1"/>
                </a:solidFill>
              </a:rPr>
              <a:t> </a:t>
            </a:r>
            <a:r>
              <a:rPr lang="en-US" sz="2400" dirty="0" err="1">
                <a:solidFill>
                  <a:schemeClr val="bg1"/>
                </a:solidFill>
              </a:rPr>
              <a:t>possibles</a:t>
            </a:r>
            <a:r>
              <a:rPr lang="en-US" sz="2400" dirty="0">
                <a:solidFill>
                  <a:schemeClr val="bg1"/>
                </a:solidFill>
              </a:rPr>
              <a:t> (bac pour </a:t>
            </a:r>
            <a:r>
              <a:rPr lang="en-US" sz="2400" dirty="0" err="1">
                <a:solidFill>
                  <a:schemeClr val="bg1"/>
                </a:solidFill>
              </a:rPr>
              <a:t>gaucher</a:t>
            </a:r>
            <a:r>
              <a:rPr lang="en-US" sz="2400" dirty="0">
                <a:solidFill>
                  <a:schemeClr val="bg1"/>
                </a:solidFill>
              </a:rPr>
              <a:t>, « bac à dos » pour </a:t>
            </a:r>
            <a:r>
              <a:rPr lang="en-US" sz="2400" dirty="0" err="1">
                <a:solidFill>
                  <a:schemeClr val="bg1"/>
                </a:solidFill>
              </a:rPr>
              <a:t>nomade</a:t>
            </a:r>
            <a:r>
              <a:rPr lang="en-US" sz="2400" dirty="0">
                <a:solidFill>
                  <a:schemeClr val="bg1"/>
                </a:solidFill>
              </a:rPr>
              <a:t>, …).</a:t>
            </a:r>
          </a:p>
        </p:txBody>
      </p:sp>
      <p:grpSp>
        <p:nvGrpSpPr>
          <p:cNvPr id="34" name="Group 33">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5" name="Oval 34">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1" name="Image 10" descr="Une image contenant arbre, plancher, herbe, chaise&#10;&#10;Description générée automatiquement">
            <a:extLst>
              <a:ext uri="{FF2B5EF4-FFF2-40B4-BE49-F238E27FC236}">
                <a16:creationId xmlns:a16="http://schemas.microsoft.com/office/drawing/2014/main" id="{3A1CF27E-63C4-4C07-AFF2-E72BDE9C06FE}"/>
              </a:ext>
            </a:extLst>
          </p:cNvPr>
          <p:cNvPicPr>
            <a:picLocks noChangeAspect="1"/>
          </p:cNvPicPr>
          <p:nvPr/>
        </p:nvPicPr>
        <p:blipFill>
          <a:blip r:embed="rId8"/>
          <a:stretch>
            <a:fillRect/>
          </a:stretch>
        </p:blipFill>
        <p:spPr>
          <a:xfrm>
            <a:off x="1104591" y="3428999"/>
            <a:ext cx="2402226" cy="3370477"/>
          </a:xfrm>
          <a:prstGeom prst="rect">
            <a:avLst/>
          </a:prstGeom>
        </p:spPr>
      </p:pic>
    </p:spTree>
    <p:extLst>
      <p:ext uri="{BB962C8B-B14F-4D97-AF65-F5344CB8AC3E}">
        <p14:creationId xmlns:p14="http://schemas.microsoft.com/office/powerpoint/2010/main" val="297217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alpha val="5000"/>
          </a:srgb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6" name="Image 5" descr="Une image contenant arbre, extérieur, table, terrain&#10;&#10;Description générée automatiquement">
            <a:extLst>
              <a:ext uri="{FF2B5EF4-FFF2-40B4-BE49-F238E27FC236}">
                <a16:creationId xmlns:a16="http://schemas.microsoft.com/office/drawing/2014/main" id="{A8E609E1-6C54-4FAB-AA30-D678A18FF2BC}"/>
              </a:ext>
            </a:extLst>
          </p:cNvPr>
          <p:cNvPicPr>
            <a:picLocks noChangeAspect="1"/>
          </p:cNvPicPr>
          <p:nvPr/>
        </p:nvPicPr>
        <p:blipFill rotWithShape="1">
          <a:blip r:embed="rId4">
            <a:alphaModFix amt="82000"/>
          </a:blip>
          <a:srcRect/>
          <a:stretch/>
        </p:blipFill>
        <p:spPr>
          <a:xfrm>
            <a:off x="20" y="10"/>
            <a:ext cx="12191980" cy="6857989"/>
          </a:xfrm>
          <a:prstGeom prst="rect">
            <a:avLst/>
          </a:prstGeom>
          <a:effectLst>
            <a:glow rad="12700">
              <a:srgbClr val="FFC000">
                <a:alpha val="76000"/>
              </a:srgbClr>
            </a:glow>
          </a:effectLst>
        </p:spPr>
      </p:pic>
      <p:sp>
        <p:nvSpPr>
          <p:cNvPr id="15" name="Rectangle 14">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6B019B-2A17-4794-A0AD-6152BA5CF4FD}"/>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5400">
                <a:solidFill>
                  <a:schemeClr val="tx1"/>
                </a:solidFill>
              </a:rPr>
              <a:t>Bac a herbes aromatiques</a:t>
            </a:r>
          </a:p>
        </p:txBody>
      </p:sp>
      <p:sp>
        <p:nvSpPr>
          <p:cNvPr id="3" name="Espace réservé du contenu 2">
            <a:extLst>
              <a:ext uri="{FF2B5EF4-FFF2-40B4-BE49-F238E27FC236}">
                <a16:creationId xmlns:a16="http://schemas.microsoft.com/office/drawing/2014/main" id="{049AC87E-3153-4054-B992-87D321D8E519}"/>
              </a:ext>
            </a:extLst>
          </p:cNvPr>
          <p:cNvSpPr>
            <a:spLocks noGrp="1"/>
          </p:cNvSpPr>
          <p:nvPr>
            <p:ph idx="1"/>
          </p:nvPr>
        </p:nvSpPr>
        <p:spPr>
          <a:xfrm>
            <a:off x="1069848" y="2121408"/>
            <a:ext cx="10058400" cy="4050792"/>
          </a:xfrm>
        </p:spPr>
        <p:txBody>
          <a:bodyPr vert="horz" lIns="91440" tIns="45720" rIns="91440" bIns="45720" rtlCol="0">
            <a:normAutofit/>
          </a:bodyPr>
          <a:lstStyle/>
          <a:p>
            <a:pPr marL="0" indent="0">
              <a:buNone/>
            </a:pPr>
            <a:r>
              <a:rPr lang="en-US" sz="2800" i="1" dirty="0"/>
              <a:t>… et merci de </a:t>
            </a:r>
            <a:r>
              <a:rPr lang="en-US" sz="2800" i="1" dirty="0" err="1"/>
              <a:t>votre</a:t>
            </a:r>
            <a:r>
              <a:rPr lang="en-US" sz="2800" i="1" dirty="0"/>
              <a:t> attention!</a:t>
            </a:r>
          </a:p>
          <a:p>
            <a:pPr marL="0"/>
            <a:endParaRPr lang="en-US" sz="2800" dirty="0"/>
          </a:p>
          <a:p>
            <a:pPr marL="0"/>
            <a:endParaRPr lang="en-US" sz="2800" dirty="0"/>
          </a:p>
          <a:p>
            <a:pPr marL="0" indent="0">
              <a:buNone/>
            </a:pPr>
            <a:r>
              <a:rPr lang="en-US" sz="2800" i="1" dirty="0"/>
              <a:t>Des questions ?</a:t>
            </a:r>
            <a:endParaRPr lang="en-US" i="1" dirty="0"/>
          </a:p>
        </p:txBody>
      </p:sp>
      <p:grpSp>
        <p:nvGrpSpPr>
          <p:cNvPr id="19" name="Group 18">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278584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6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827C62A7-2469-4C45-8B5B-9925F8EA8C01}"/>
              </a:ext>
            </a:extLst>
          </p:cNvPr>
          <p:cNvSpPr>
            <a:spLocks noGrp="1"/>
          </p:cNvSpPr>
          <p:nvPr>
            <p:ph type="title"/>
          </p:nvPr>
        </p:nvSpPr>
        <p:spPr>
          <a:xfrm>
            <a:off x="643468" y="643466"/>
            <a:ext cx="3686312" cy="5528734"/>
          </a:xfrm>
        </p:spPr>
        <p:txBody>
          <a:bodyPr>
            <a:normAutofit/>
          </a:bodyPr>
          <a:lstStyle/>
          <a:p>
            <a:pPr algn="r"/>
            <a:r>
              <a:rPr lang="fr-FR" sz="4800" dirty="0">
                <a:solidFill>
                  <a:srgbClr val="FFFFFF"/>
                </a:solidFill>
              </a:rPr>
              <a:t>Plan de la présentation</a:t>
            </a:r>
          </a:p>
        </p:txBody>
      </p:sp>
      <p:sp>
        <p:nvSpPr>
          <p:cNvPr id="32" name="Espace réservé du contenu 2">
            <a:extLst>
              <a:ext uri="{FF2B5EF4-FFF2-40B4-BE49-F238E27FC236}">
                <a16:creationId xmlns:a16="http://schemas.microsoft.com/office/drawing/2014/main" id="{823022C8-A1EE-4B3D-8F9B-DAD848495EBC}"/>
              </a:ext>
            </a:extLst>
          </p:cNvPr>
          <p:cNvSpPr>
            <a:spLocks noGrp="1"/>
          </p:cNvSpPr>
          <p:nvPr>
            <p:ph idx="1"/>
          </p:nvPr>
        </p:nvSpPr>
        <p:spPr>
          <a:xfrm>
            <a:off x="5053780" y="599768"/>
            <a:ext cx="6074467" cy="5572432"/>
          </a:xfrm>
        </p:spPr>
        <p:txBody>
          <a:bodyPr anchor="ctr">
            <a:normAutofit/>
          </a:bodyPr>
          <a:lstStyle/>
          <a:p>
            <a:r>
              <a:rPr lang="fr-FR" sz="2800" dirty="0">
                <a:solidFill>
                  <a:schemeClr val="bg1"/>
                </a:solidFill>
              </a:rPr>
              <a:t>A l’origine</a:t>
            </a:r>
          </a:p>
          <a:p>
            <a:r>
              <a:rPr lang="fr-FR" sz="2800" dirty="0">
                <a:solidFill>
                  <a:schemeClr val="bg1"/>
                </a:solidFill>
              </a:rPr>
              <a:t>Le deal …</a:t>
            </a:r>
          </a:p>
          <a:p>
            <a:r>
              <a:rPr lang="fr-FR" sz="2800" dirty="0">
                <a:solidFill>
                  <a:schemeClr val="bg1"/>
                </a:solidFill>
              </a:rPr>
              <a:t>… en détail</a:t>
            </a:r>
          </a:p>
          <a:p>
            <a:r>
              <a:rPr lang="fr-FR" sz="2800" dirty="0">
                <a:solidFill>
                  <a:schemeClr val="bg1"/>
                </a:solidFill>
              </a:rPr>
              <a:t>Quelques généralités</a:t>
            </a:r>
          </a:p>
          <a:p>
            <a:r>
              <a:rPr lang="fr-FR" sz="2800" dirty="0">
                <a:solidFill>
                  <a:schemeClr val="bg1"/>
                </a:solidFill>
              </a:rPr>
              <a:t>Les étapes</a:t>
            </a:r>
          </a:p>
          <a:p>
            <a:r>
              <a:rPr lang="fr-FR" sz="2800" dirty="0">
                <a:solidFill>
                  <a:schemeClr val="bg1"/>
                </a:solidFill>
              </a:rPr>
              <a:t>Les finitions </a:t>
            </a:r>
          </a:p>
          <a:p>
            <a:r>
              <a:rPr lang="fr-FR" sz="2800" dirty="0">
                <a:solidFill>
                  <a:schemeClr val="bg1"/>
                </a:solidFill>
              </a:rPr>
              <a:t>Au final</a:t>
            </a:r>
          </a:p>
          <a:p>
            <a:r>
              <a:rPr lang="fr-FR" sz="2800" dirty="0">
                <a:solidFill>
                  <a:schemeClr val="bg1"/>
                </a:solidFill>
              </a:rPr>
              <a:t>Pour aller un peu plus loin …</a:t>
            </a:r>
          </a:p>
        </p:txBody>
      </p:sp>
      <p:sp>
        <p:nvSpPr>
          <p:cNvPr id="23" name="Oval 2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211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97000"/>
          </a:schemeClr>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1C40124-1649-4FF2-8F64-C8284EB9F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086727CD-9977-4B25-9516-2B6E06AA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219F4D31-E06B-4B98-A1F1-A29AFCBDD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re 1">
            <a:extLst>
              <a:ext uri="{FF2B5EF4-FFF2-40B4-BE49-F238E27FC236}">
                <a16:creationId xmlns:a16="http://schemas.microsoft.com/office/drawing/2014/main" id="{BE0CD49A-427E-4ED5-B36A-3CADDCC0724B}"/>
              </a:ext>
            </a:extLst>
          </p:cNvPr>
          <p:cNvSpPr>
            <a:spLocks noGrp="1"/>
          </p:cNvSpPr>
          <p:nvPr>
            <p:ph type="title"/>
          </p:nvPr>
        </p:nvSpPr>
        <p:spPr>
          <a:xfrm>
            <a:off x="222683" y="152935"/>
            <a:ext cx="4730451" cy="1637730"/>
          </a:xfrm>
        </p:spPr>
        <p:txBody>
          <a:bodyPr vert="horz" lIns="91440" tIns="45720" rIns="91440" bIns="45720" rtlCol="0" anchor="ctr">
            <a:normAutofit/>
          </a:bodyPr>
          <a:lstStyle/>
          <a:p>
            <a:r>
              <a:rPr lang="en-US" sz="4400" dirty="0">
                <a:solidFill>
                  <a:schemeClr val="bg1"/>
                </a:solidFill>
              </a:rPr>
              <a:t>A </a:t>
            </a:r>
            <a:r>
              <a:rPr lang="en-US" sz="4400" dirty="0" err="1">
                <a:solidFill>
                  <a:schemeClr val="bg1"/>
                </a:solidFill>
              </a:rPr>
              <a:t>l’origine</a:t>
            </a:r>
            <a:endParaRPr lang="en-US" sz="4400" dirty="0">
              <a:solidFill>
                <a:schemeClr val="bg1"/>
              </a:solidFill>
            </a:endParaRPr>
          </a:p>
        </p:txBody>
      </p:sp>
      <p:sp>
        <p:nvSpPr>
          <p:cNvPr id="4" name="Espace réservé du texte 3">
            <a:extLst>
              <a:ext uri="{FF2B5EF4-FFF2-40B4-BE49-F238E27FC236}">
                <a16:creationId xmlns:a16="http://schemas.microsoft.com/office/drawing/2014/main" id="{7DBD7878-EC6D-4186-90DA-5771B41E15D2}"/>
              </a:ext>
            </a:extLst>
          </p:cNvPr>
          <p:cNvSpPr>
            <a:spLocks noGrp="1"/>
          </p:cNvSpPr>
          <p:nvPr>
            <p:ph type="body" sz="half" idx="2"/>
          </p:nvPr>
        </p:nvSpPr>
        <p:spPr>
          <a:xfrm>
            <a:off x="294401" y="1399748"/>
            <a:ext cx="5801599" cy="5337227"/>
          </a:xfrm>
        </p:spPr>
        <p:txBody>
          <a:bodyPr vert="horz" lIns="91440" tIns="45720" rIns="91440" bIns="45720" rtlCol="0">
            <a:normAutofit/>
          </a:bodyPr>
          <a:lstStyle/>
          <a:p>
            <a:pPr indent="-182880">
              <a:lnSpc>
                <a:spcPct val="90000"/>
              </a:lnSpc>
              <a:buFont typeface="Wingdings" pitchFamily="2" charset="2"/>
              <a:buChar char="§"/>
            </a:pPr>
            <a:r>
              <a:rPr lang="fr-FR" sz="2400" dirty="0">
                <a:solidFill>
                  <a:schemeClr val="bg1"/>
                </a:solidFill>
              </a:rPr>
              <a:t>Il n’est pas question de dénoncer qui que ce soit, mais de rendre à César ce qui appartient à Jean-Pierre…</a:t>
            </a:r>
          </a:p>
          <a:p>
            <a:pPr indent="-182880">
              <a:lnSpc>
                <a:spcPct val="90000"/>
              </a:lnSpc>
              <a:buFont typeface="Wingdings" pitchFamily="2" charset="2"/>
              <a:buChar char="§"/>
            </a:pPr>
            <a:r>
              <a:rPr lang="fr-FR" sz="2400" dirty="0">
                <a:solidFill>
                  <a:schemeClr val="bg1"/>
                </a:solidFill>
              </a:rPr>
              <a:t>Lequel découvre ce projet sur internet, le met en </a:t>
            </a:r>
            <a:r>
              <a:rPr lang="fr-FR" sz="2400" dirty="0" err="1">
                <a:solidFill>
                  <a:schemeClr val="bg1"/>
                </a:solidFill>
              </a:rPr>
              <a:t>oeuvre</a:t>
            </a:r>
            <a:r>
              <a:rPr lang="fr-FR" sz="2400" dirty="0">
                <a:solidFill>
                  <a:schemeClr val="bg1"/>
                </a:solidFill>
              </a:rPr>
              <a:t>, nous le soumet et fort de son expérience, nous fournit une méthodologie ainsi qu’une partie de la quincaillerie (écrous inserts filetés pour roulettes, manchons en zinc pour protéger le dessus des pieds, …).</a:t>
            </a:r>
          </a:p>
          <a:p>
            <a:pPr indent="-182880">
              <a:lnSpc>
                <a:spcPct val="90000"/>
              </a:lnSpc>
              <a:buFont typeface="Wingdings" pitchFamily="2" charset="2"/>
              <a:buChar char="§"/>
            </a:pPr>
            <a:r>
              <a:rPr lang="fr-FR" sz="2400" dirty="0">
                <a:solidFill>
                  <a:schemeClr val="bg1"/>
                </a:solidFill>
              </a:rPr>
              <a:t> Adhésion de </a:t>
            </a:r>
            <a:r>
              <a:rPr lang="fr-FR" sz="2400" dirty="0" err="1">
                <a:solidFill>
                  <a:schemeClr val="bg1"/>
                </a:solidFill>
              </a:rPr>
              <a:t>Jean-Chistophe</a:t>
            </a:r>
            <a:r>
              <a:rPr lang="fr-FR" sz="2400" dirty="0">
                <a:solidFill>
                  <a:schemeClr val="bg1"/>
                </a:solidFill>
              </a:rPr>
              <a:t> et Alain.</a:t>
            </a:r>
          </a:p>
          <a:p>
            <a:pPr indent="-182880">
              <a:lnSpc>
                <a:spcPct val="90000"/>
              </a:lnSpc>
              <a:buFont typeface="Wingdings" pitchFamily="2" charset="2"/>
              <a:buChar char="§"/>
            </a:pPr>
            <a:r>
              <a:rPr lang="fr-FR" sz="2400" dirty="0">
                <a:solidFill>
                  <a:schemeClr val="bg1"/>
                </a:solidFill>
              </a:rPr>
              <a:t>Tout se passe à l’atelier d’Athis .</a:t>
            </a:r>
          </a:p>
        </p:txBody>
      </p:sp>
      <p:sp>
        <p:nvSpPr>
          <p:cNvPr id="77" name="Freeform: Shape 76">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8" name="Image 7">
            <a:extLst>
              <a:ext uri="{FF2B5EF4-FFF2-40B4-BE49-F238E27FC236}">
                <a16:creationId xmlns:a16="http://schemas.microsoft.com/office/drawing/2014/main" id="{BFFE68BB-14A1-4432-B3B0-F98A5C9E73B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3000"/>
                    </a14:imgEffect>
                  </a14:imgLayer>
                </a14:imgProps>
              </a:ext>
            </a:extLst>
          </a:blip>
          <a:stretch>
            <a:fillRect/>
          </a:stretch>
        </p:blipFill>
        <p:spPr>
          <a:xfrm>
            <a:off x="6717723" y="152934"/>
            <a:ext cx="2516545" cy="3355393"/>
          </a:xfrm>
          <a:prstGeom prst="rect">
            <a:avLst/>
          </a:prstGeom>
        </p:spPr>
      </p:pic>
      <p:pic>
        <p:nvPicPr>
          <p:cNvPr id="5" name="Image 4" descr="Une image contenant extérieur, herbe, arbre, en bois&#10;&#10;Description générée automatiquement">
            <a:extLst>
              <a:ext uri="{FF2B5EF4-FFF2-40B4-BE49-F238E27FC236}">
                <a16:creationId xmlns:a16="http://schemas.microsoft.com/office/drawing/2014/main" id="{F093C052-E80F-40D1-9643-28C49839AE30}"/>
              </a:ext>
            </a:extLst>
          </p:cNvPr>
          <p:cNvPicPr>
            <a:picLocks noChangeAspect="1"/>
          </p:cNvPicPr>
          <p:nvPr/>
        </p:nvPicPr>
        <p:blipFill>
          <a:blip r:embed="rId6"/>
          <a:stretch>
            <a:fillRect/>
          </a:stretch>
        </p:blipFill>
        <p:spPr>
          <a:xfrm>
            <a:off x="9518529" y="3107660"/>
            <a:ext cx="2586880" cy="3449175"/>
          </a:xfrm>
          <a:prstGeom prst="rect">
            <a:avLst/>
          </a:prstGeom>
        </p:spPr>
      </p:pic>
    </p:spTree>
    <p:extLst>
      <p:ext uri="{BB962C8B-B14F-4D97-AF65-F5344CB8AC3E}">
        <p14:creationId xmlns:p14="http://schemas.microsoft.com/office/powerpoint/2010/main" val="421308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8" name="Oval 27">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re 1">
            <a:extLst>
              <a:ext uri="{FF2B5EF4-FFF2-40B4-BE49-F238E27FC236}">
                <a16:creationId xmlns:a16="http://schemas.microsoft.com/office/drawing/2014/main" id="{7A70A37D-DB3D-456E-89B6-E0EDD080ED22}"/>
              </a:ext>
            </a:extLst>
          </p:cNvPr>
          <p:cNvSpPr>
            <a:spLocks noGrp="1"/>
          </p:cNvSpPr>
          <p:nvPr>
            <p:ph type="title"/>
          </p:nvPr>
        </p:nvSpPr>
        <p:spPr>
          <a:xfrm>
            <a:off x="7865806" y="484632"/>
            <a:ext cx="3677264" cy="1609344"/>
          </a:xfrm>
        </p:spPr>
        <p:txBody>
          <a:bodyPr vert="horz" lIns="91440" tIns="45720" rIns="91440" bIns="45720" rtlCol="0" anchor="ctr">
            <a:normAutofit/>
          </a:bodyPr>
          <a:lstStyle/>
          <a:p>
            <a:r>
              <a:rPr lang="en-US" sz="3600" dirty="0">
                <a:solidFill>
                  <a:schemeClr val="bg1"/>
                </a:solidFill>
              </a:rPr>
              <a:t>Le deal …</a:t>
            </a:r>
            <a:br>
              <a:rPr lang="en-US" sz="3600" dirty="0"/>
            </a:br>
            <a:endParaRPr lang="en-US" sz="3600" dirty="0"/>
          </a:p>
        </p:txBody>
      </p:sp>
      <p:pic>
        <p:nvPicPr>
          <p:cNvPr id="10" name="Espace réservé du contenu 9" descr="Une image contenant meubles&#10;&#10;Description générée automatiquement">
            <a:extLst>
              <a:ext uri="{FF2B5EF4-FFF2-40B4-BE49-F238E27FC236}">
                <a16:creationId xmlns:a16="http://schemas.microsoft.com/office/drawing/2014/main" id="{D370B51E-B2D5-490F-B79B-5EB9EFE63367}"/>
              </a:ext>
            </a:extLst>
          </p:cNvPr>
          <p:cNvPicPr>
            <a:picLocks noGrp="1" noChangeAspect="1"/>
          </p:cNvPicPr>
          <p:nvPr>
            <p:ph idx="1"/>
          </p:nvPr>
        </p:nvPicPr>
        <p:blipFill rotWithShape="1">
          <a:blip r:embed="rId4"/>
          <a:srcRect l="3931" r="11066" b="-1"/>
          <a:stretch/>
        </p:blipFill>
        <p:spPr>
          <a:xfrm>
            <a:off x="-810856" y="379393"/>
            <a:ext cx="7425413" cy="7306897"/>
          </a:xfrm>
          <a:prstGeom prst="rect">
            <a:avLst/>
          </a:prstGeom>
        </p:spPr>
      </p:pic>
      <p:sp>
        <p:nvSpPr>
          <p:cNvPr id="4" name="Espace réservé du texte 3">
            <a:extLst>
              <a:ext uri="{FF2B5EF4-FFF2-40B4-BE49-F238E27FC236}">
                <a16:creationId xmlns:a16="http://schemas.microsoft.com/office/drawing/2014/main" id="{87B71572-8CA3-42FF-81CF-3B1350FE7009}"/>
              </a:ext>
            </a:extLst>
          </p:cNvPr>
          <p:cNvSpPr>
            <a:spLocks noGrp="1"/>
          </p:cNvSpPr>
          <p:nvPr>
            <p:ph type="body" sz="half" idx="2"/>
          </p:nvPr>
        </p:nvSpPr>
        <p:spPr>
          <a:xfrm>
            <a:off x="6768935" y="1693896"/>
            <a:ext cx="5225143" cy="4635651"/>
          </a:xfrm>
        </p:spPr>
        <p:txBody>
          <a:bodyPr vert="horz" lIns="91440" tIns="45720" rIns="91440" bIns="45720" rtlCol="0">
            <a:noAutofit/>
          </a:bodyPr>
          <a:lstStyle/>
          <a:p>
            <a:pPr indent="-182880">
              <a:lnSpc>
                <a:spcPct val="90000"/>
              </a:lnSpc>
              <a:buFont typeface="Wingdings" pitchFamily="2" charset="2"/>
              <a:buChar char="§"/>
            </a:pPr>
            <a:r>
              <a:rPr lang="fr-FR" sz="2400" dirty="0">
                <a:solidFill>
                  <a:schemeClr val="bg1"/>
                </a:solidFill>
              </a:rPr>
              <a:t>Et voici la chose! </a:t>
            </a:r>
          </a:p>
          <a:p>
            <a:pPr indent="-182880">
              <a:lnSpc>
                <a:spcPct val="90000"/>
              </a:lnSpc>
              <a:buFont typeface="Wingdings" pitchFamily="2" charset="2"/>
              <a:buChar char="§"/>
            </a:pPr>
            <a:r>
              <a:rPr lang="fr-FR" sz="2400" dirty="0">
                <a:solidFill>
                  <a:schemeClr val="bg1"/>
                </a:solidFill>
              </a:rPr>
              <a:t>Une bonne capacité bien adaptée à la culture de plusieurs plantes aromatiques (ou autre …).</a:t>
            </a:r>
          </a:p>
          <a:p>
            <a:pPr indent="-182880">
              <a:lnSpc>
                <a:spcPct val="90000"/>
              </a:lnSpc>
              <a:buFont typeface="Wingdings" pitchFamily="2" charset="2"/>
              <a:buChar char="§"/>
            </a:pPr>
            <a:r>
              <a:rPr lang="fr-FR" sz="2400" dirty="0">
                <a:solidFill>
                  <a:schemeClr val="bg1"/>
                </a:solidFill>
              </a:rPr>
              <a:t>Une dimension qui permet de travailler à « hauteur d’homme » (et même de femme …).  </a:t>
            </a:r>
          </a:p>
          <a:p>
            <a:pPr indent="-182880">
              <a:lnSpc>
                <a:spcPct val="90000"/>
              </a:lnSpc>
              <a:buFont typeface="Wingdings" pitchFamily="2" charset="2"/>
              <a:buChar char="§"/>
            </a:pPr>
            <a:r>
              <a:rPr lang="fr-FR" sz="2400" dirty="0">
                <a:solidFill>
                  <a:schemeClr val="bg1"/>
                </a:solidFill>
              </a:rPr>
              <a:t>Rien n’est laissé au hasard: des roulettes permettent de déplacer facilement ce qui, en service, doit approcher le quintal …</a:t>
            </a:r>
            <a:endParaRPr lang="fr-FR" dirty="0">
              <a:solidFill>
                <a:schemeClr val="bg1"/>
              </a:solidFill>
            </a:endParaRPr>
          </a:p>
          <a:p>
            <a:pPr indent="-182880">
              <a:lnSpc>
                <a:spcPct val="90000"/>
              </a:lnSpc>
              <a:buFont typeface="Wingdings" pitchFamily="2" charset="2"/>
              <a:buChar char="§"/>
            </a:pPr>
            <a:endParaRPr lang="en-US" dirty="0">
              <a:solidFill>
                <a:schemeClr val="tx1"/>
              </a:solidFill>
            </a:endParaRPr>
          </a:p>
        </p:txBody>
      </p:sp>
    </p:spTree>
    <p:extLst>
      <p:ext uri="{BB962C8B-B14F-4D97-AF65-F5344CB8AC3E}">
        <p14:creationId xmlns:p14="http://schemas.microsoft.com/office/powerpoint/2010/main" val="147420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grpSp>
        <p:nvGrpSpPr>
          <p:cNvPr id="35" name="Group 23">
            <a:extLst>
              <a:ext uri="{FF2B5EF4-FFF2-40B4-BE49-F238E27FC236}">
                <a16:creationId xmlns:a16="http://schemas.microsoft.com/office/drawing/2014/main" id="{215FFFB0-F23F-4C19-94F1-12A6184942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7" name="Oval 24">
              <a:extLst>
                <a:ext uri="{FF2B5EF4-FFF2-40B4-BE49-F238E27FC236}">
                  <a16:creationId xmlns:a16="http://schemas.microsoft.com/office/drawing/2014/main" id="{1486DADA-8EB8-4F9F-9261-99F3901E8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25">
              <a:extLst>
                <a:ext uri="{FF2B5EF4-FFF2-40B4-BE49-F238E27FC236}">
                  <a16:creationId xmlns:a16="http://schemas.microsoft.com/office/drawing/2014/main" id="{3284EFE5-F4C3-4E12-B42A-2DF409423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0" name="Rectangle 2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1" name="Rectangle 2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4">
              <a:alphaModFix amt="9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A42C974D-82B5-4759-91C4-32911DE5CA99}"/>
              </a:ext>
            </a:extLst>
          </p:cNvPr>
          <p:cNvSpPr>
            <a:spLocks noGrp="1"/>
          </p:cNvSpPr>
          <p:nvPr>
            <p:ph type="title"/>
          </p:nvPr>
        </p:nvSpPr>
        <p:spPr>
          <a:xfrm>
            <a:off x="720233" y="3942706"/>
            <a:ext cx="2474972" cy="2147097"/>
          </a:xfrm>
          <a:solidFill>
            <a:schemeClr val="accent5">
              <a:lumMod val="75000"/>
            </a:schemeClr>
          </a:solidFill>
        </p:spPr>
        <p:txBody>
          <a:bodyPr vert="horz" lIns="91440" tIns="45720" rIns="91440" bIns="45720" rtlCol="0" anchor="ctr">
            <a:normAutofit/>
          </a:bodyPr>
          <a:lstStyle/>
          <a:p>
            <a:pPr algn="ctr"/>
            <a:r>
              <a:rPr lang="en-US" sz="5400" dirty="0">
                <a:solidFill>
                  <a:schemeClr val="bg1"/>
                </a:solidFill>
              </a:rPr>
              <a:t>… </a:t>
            </a:r>
            <a:r>
              <a:rPr lang="en-US" sz="5400" dirty="0" err="1">
                <a:solidFill>
                  <a:schemeClr val="bg1"/>
                </a:solidFill>
              </a:rPr>
              <a:t>en</a:t>
            </a:r>
            <a:r>
              <a:rPr lang="en-US" sz="5400" dirty="0">
                <a:solidFill>
                  <a:schemeClr val="bg1"/>
                </a:solidFill>
              </a:rPr>
              <a:t> </a:t>
            </a:r>
            <a:r>
              <a:rPr lang="en-US" sz="5400" dirty="0" err="1">
                <a:solidFill>
                  <a:schemeClr val="bg1"/>
                </a:solidFill>
              </a:rPr>
              <a:t>détail</a:t>
            </a:r>
            <a:endParaRPr lang="en-US" sz="5400" dirty="0">
              <a:solidFill>
                <a:schemeClr val="bg1"/>
              </a:solidFill>
            </a:endParaRPr>
          </a:p>
        </p:txBody>
      </p:sp>
      <p:pic>
        <p:nvPicPr>
          <p:cNvPr id="5" name="Image 4" descr="Une image contenant texte&#10;&#10;Description générée automatiquement">
            <a:extLst>
              <a:ext uri="{FF2B5EF4-FFF2-40B4-BE49-F238E27FC236}">
                <a16:creationId xmlns:a16="http://schemas.microsoft.com/office/drawing/2014/main" id="{2A5D6CC1-3E05-4614-9608-86401FFB62F3}"/>
              </a:ext>
            </a:extLst>
          </p:cNvPr>
          <p:cNvPicPr>
            <a:picLocks noChangeAspect="1"/>
          </p:cNvPicPr>
          <p:nvPr/>
        </p:nvPicPr>
        <p:blipFill>
          <a:blip r:embed="rId6"/>
          <a:stretch>
            <a:fillRect/>
          </a:stretch>
        </p:blipFill>
        <p:spPr>
          <a:xfrm>
            <a:off x="6954594" y="-101950"/>
            <a:ext cx="4949290" cy="3390131"/>
          </a:xfrm>
          <a:prstGeom prst="rect">
            <a:avLst/>
          </a:prstGeom>
        </p:spPr>
      </p:pic>
      <p:pic>
        <p:nvPicPr>
          <p:cNvPr id="15" name="Espace réservé du contenu 14" descr="Présentation2 - PowerPoint">
            <a:extLst>
              <a:ext uri="{FF2B5EF4-FFF2-40B4-BE49-F238E27FC236}">
                <a16:creationId xmlns:a16="http://schemas.microsoft.com/office/drawing/2014/main" id="{D6369F53-F711-4776-8F81-499FCBA104E8}"/>
              </a:ext>
            </a:extLst>
          </p:cNvPr>
          <p:cNvPicPr>
            <a:picLocks noGrp="1" noChangeAspect="1"/>
          </p:cNvPicPr>
          <p:nvPr>
            <p:ph idx="1"/>
          </p:nvPr>
        </p:nvPicPr>
        <p:blipFill>
          <a:blip r:embed="rId7"/>
          <a:stretch>
            <a:fillRect/>
          </a:stretch>
        </p:blipFill>
        <p:spPr>
          <a:xfrm>
            <a:off x="5064325" y="1505296"/>
            <a:ext cx="1770112" cy="969136"/>
          </a:xfrm>
          <a:prstGeom prst="rect">
            <a:avLst/>
          </a:prstGeom>
        </p:spPr>
      </p:pic>
      <p:pic>
        <p:nvPicPr>
          <p:cNvPr id="19" name="Image 18" descr="Une image contenant meubles&#10;&#10;Description générée automatiquement">
            <a:extLst>
              <a:ext uri="{FF2B5EF4-FFF2-40B4-BE49-F238E27FC236}">
                <a16:creationId xmlns:a16="http://schemas.microsoft.com/office/drawing/2014/main" id="{7049BB04-25B7-4A50-B2AB-2CBC8622D3E2}"/>
              </a:ext>
            </a:extLst>
          </p:cNvPr>
          <p:cNvPicPr>
            <a:picLocks noChangeAspect="1"/>
          </p:cNvPicPr>
          <p:nvPr/>
        </p:nvPicPr>
        <p:blipFill>
          <a:blip r:embed="rId8"/>
          <a:stretch>
            <a:fillRect/>
          </a:stretch>
        </p:blipFill>
        <p:spPr>
          <a:xfrm>
            <a:off x="-801870" y="-576116"/>
            <a:ext cx="5091339" cy="3933059"/>
          </a:xfrm>
          <a:prstGeom prst="rect">
            <a:avLst/>
          </a:prstGeom>
        </p:spPr>
      </p:pic>
      <p:sp>
        <p:nvSpPr>
          <p:cNvPr id="4" name="Espace réservé du texte 3">
            <a:extLst>
              <a:ext uri="{FF2B5EF4-FFF2-40B4-BE49-F238E27FC236}">
                <a16:creationId xmlns:a16="http://schemas.microsoft.com/office/drawing/2014/main" id="{046EDD80-C4D1-4137-A85E-2818FDACF328}"/>
              </a:ext>
            </a:extLst>
          </p:cNvPr>
          <p:cNvSpPr>
            <a:spLocks noGrp="1"/>
          </p:cNvSpPr>
          <p:nvPr>
            <p:ph type="body" sz="half" idx="2"/>
          </p:nvPr>
        </p:nvSpPr>
        <p:spPr>
          <a:xfrm>
            <a:off x="3060325" y="3384936"/>
            <a:ext cx="8639423" cy="3390132"/>
          </a:xfrm>
          <a:solidFill>
            <a:schemeClr val="accent5">
              <a:lumMod val="75000"/>
            </a:schemeClr>
          </a:solidFill>
        </p:spPr>
        <p:txBody>
          <a:bodyPr vert="horz" lIns="91440" tIns="45720" rIns="91440" bIns="45720" rtlCol="0" anchor="ctr">
            <a:normAutofit fontScale="92500" lnSpcReduction="10000"/>
          </a:bodyPr>
          <a:lstStyle/>
          <a:p>
            <a:pPr marL="285750" indent="-182880">
              <a:lnSpc>
                <a:spcPct val="90000"/>
              </a:lnSpc>
              <a:buFont typeface="Wingdings" pitchFamily="2" charset="2"/>
              <a:buChar char="§"/>
            </a:pPr>
            <a:r>
              <a:rPr lang="fr-FR" sz="2600" dirty="0">
                <a:solidFill>
                  <a:schemeClr val="bg1"/>
                </a:solidFill>
              </a:rPr>
              <a:t>Sous une présentation un peu rustique, le nombre de pièces est conséquent.</a:t>
            </a:r>
          </a:p>
          <a:p>
            <a:pPr marL="285750" indent="-182880">
              <a:lnSpc>
                <a:spcPct val="90000"/>
              </a:lnSpc>
              <a:buFont typeface="Wingdings" pitchFamily="2" charset="2"/>
              <a:buChar char="§"/>
            </a:pPr>
            <a:r>
              <a:rPr lang="fr-FR" sz="2600" dirty="0">
                <a:solidFill>
                  <a:schemeClr val="bg1"/>
                </a:solidFill>
              </a:rPr>
              <a:t>De plus, les imbrications et le choix d’assemblage par tenon/mortaise complexifient la réalisation.</a:t>
            </a:r>
          </a:p>
          <a:p>
            <a:pPr marL="285750" indent="-182880">
              <a:lnSpc>
                <a:spcPct val="90000"/>
              </a:lnSpc>
              <a:buFont typeface="Wingdings" pitchFamily="2" charset="2"/>
              <a:buChar char="§"/>
            </a:pPr>
            <a:r>
              <a:rPr lang="fr-FR" sz="2600" dirty="0">
                <a:solidFill>
                  <a:schemeClr val="bg1"/>
                </a:solidFill>
              </a:rPr>
              <a:t>En exemple le détail de la traverse basse qui en plus de ses 2 tenons d’extrémité comporte: </a:t>
            </a:r>
          </a:p>
          <a:p>
            <a:pPr marL="742950" lvl="1" indent="-182880">
              <a:buFont typeface="Wingdings" pitchFamily="2" charset="2"/>
              <a:buChar char="§"/>
            </a:pPr>
            <a:r>
              <a:rPr lang="fr-FR" sz="2600" dirty="0">
                <a:solidFill>
                  <a:schemeClr val="bg1"/>
                </a:solidFill>
              </a:rPr>
              <a:t>une mortaise centrale pour le montant intermédiaire, </a:t>
            </a:r>
          </a:p>
          <a:p>
            <a:pPr marL="742950" lvl="1" indent="-182880">
              <a:buFont typeface="Wingdings" pitchFamily="2" charset="2"/>
              <a:buChar char="§"/>
            </a:pPr>
            <a:r>
              <a:rPr lang="fr-FR" sz="2600" dirty="0">
                <a:solidFill>
                  <a:schemeClr val="bg1"/>
                </a:solidFill>
              </a:rPr>
              <a:t>une rainure pour accueillir les languettes des panneaux inférieurs</a:t>
            </a:r>
            <a:r>
              <a:rPr lang="fr-FR" sz="2800" dirty="0">
                <a:solidFill>
                  <a:schemeClr val="bg1"/>
                </a:solidFill>
              </a:rPr>
              <a:t>.</a:t>
            </a:r>
          </a:p>
          <a:p>
            <a:pPr indent="-182880">
              <a:lnSpc>
                <a:spcPct val="90000"/>
              </a:lnSpc>
              <a:buFont typeface="Wingdings" pitchFamily="2" charset="2"/>
              <a:buChar char="§"/>
            </a:pPr>
            <a:endParaRPr lang="en-US" sz="1100" dirty="0">
              <a:solidFill>
                <a:schemeClr val="tx1"/>
              </a:solidFill>
            </a:endParaRPr>
          </a:p>
        </p:txBody>
      </p:sp>
      <p:sp>
        <p:nvSpPr>
          <p:cNvPr id="34" name="Rectangle 3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3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832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40B56E4-373D-4EC3-816C-0EAC1C868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1E90CEEA-DB88-4D63-9114-2E1FFD157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D2A175AA-4B16-4687-A52A-897C3A13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Espace réservé du contenu 5" descr="Une image contenant intérieur, plancher, mur, table&#10;&#10;Description générée automatiquement">
            <a:extLst>
              <a:ext uri="{FF2B5EF4-FFF2-40B4-BE49-F238E27FC236}">
                <a16:creationId xmlns:a16="http://schemas.microsoft.com/office/drawing/2014/main" id="{4515DD34-D1EC-436C-BD2F-CC142F14B054}"/>
              </a:ext>
            </a:extLst>
          </p:cNvPr>
          <p:cNvPicPr>
            <a:picLocks noGrp="1" noChangeAspect="1"/>
          </p:cNvPicPr>
          <p:nvPr>
            <p:ph idx="1"/>
          </p:nvPr>
        </p:nvPicPr>
        <p:blipFill rotWithShape="1">
          <a:blip r:embed="rId4"/>
          <a:srcRect t="12256" r="-1" b="31624"/>
          <a:stretch/>
        </p:blipFill>
        <p:spPr>
          <a:xfrm>
            <a:off x="3344" y="3509433"/>
            <a:ext cx="4475150" cy="3348566"/>
          </a:xfrm>
          <a:prstGeom prst="rect">
            <a:avLst/>
          </a:prstGeom>
        </p:spPr>
      </p:pic>
      <p:sp>
        <p:nvSpPr>
          <p:cNvPr id="30" name="Rectangle 29">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2BC3529-FD45-4AFB-9CCF-5BEA59E9BC3B}"/>
              </a:ext>
            </a:extLst>
          </p:cNvPr>
          <p:cNvSpPr>
            <a:spLocks noGrp="1"/>
          </p:cNvSpPr>
          <p:nvPr>
            <p:ph type="title"/>
          </p:nvPr>
        </p:nvSpPr>
        <p:spPr>
          <a:xfrm>
            <a:off x="4900048" y="479436"/>
            <a:ext cx="6730277" cy="1609344"/>
          </a:xfrm>
          <a:solidFill>
            <a:schemeClr val="accent1">
              <a:lumMod val="75000"/>
            </a:schemeClr>
          </a:solidFill>
          <a:ln>
            <a:noFill/>
          </a:ln>
        </p:spPr>
        <p:txBody>
          <a:bodyPr vert="horz" lIns="91440" tIns="45720" rIns="91440" bIns="45720" rtlCol="0" anchor="ctr">
            <a:normAutofit/>
          </a:bodyPr>
          <a:lstStyle/>
          <a:p>
            <a:r>
              <a:rPr lang="en-US" sz="4800" dirty="0" err="1">
                <a:solidFill>
                  <a:schemeClr val="bg1"/>
                </a:solidFill>
              </a:rPr>
              <a:t>Quelques</a:t>
            </a:r>
            <a:r>
              <a:rPr lang="en-US" sz="4800" dirty="0">
                <a:solidFill>
                  <a:schemeClr val="bg1"/>
                </a:solidFill>
              </a:rPr>
              <a:t> </a:t>
            </a:r>
            <a:r>
              <a:rPr lang="en-US" sz="4800" dirty="0" err="1">
                <a:solidFill>
                  <a:schemeClr val="bg1"/>
                </a:solidFill>
              </a:rPr>
              <a:t>généralités</a:t>
            </a:r>
            <a:br>
              <a:rPr lang="en-US" sz="4800" dirty="0"/>
            </a:br>
            <a:endParaRPr lang="en-US" sz="4800" dirty="0"/>
          </a:p>
        </p:txBody>
      </p:sp>
      <p:sp>
        <p:nvSpPr>
          <p:cNvPr id="4" name="Espace réservé du texte 3">
            <a:extLst>
              <a:ext uri="{FF2B5EF4-FFF2-40B4-BE49-F238E27FC236}">
                <a16:creationId xmlns:a16="http://schemas.microsoft.com/office/drawing/2014/main" id="{F6F865C8-5B6D-437B-825E-D896AB601B78}"/>
              </a:ext>
            </a:extLst>
          </p:cNvPr>
          <p:cNvSpPr>
            <a:spLocks noGrp="1"/>
          </p:cNvSpPr>
          <p:nvPr>
            <p:ph type="body" sz="half" idx="2"/>
          </p:nvPr>
        </p:nvSpPr>
        <p:spPr>
          <a:xfrm>
            <a:off x="4900048" y="1522283"/>
            <a:ext cx="6730276" cy="4736591"/>
          </a:xfrm>
          <a:solidFill>
            <a:schemeClr val="accent1">
              <a:lumMod val="75000"/>
            </a:schemeClr>
          </a:solidFill>
        </p:spPr>
        <p:txBody>
          <a:bodyPr vert="horz" lIns="91440" tIns="45720" rIns="91440" bIns="45720" rtlCol="0">
            <a:normAutofit fontScale="92500" lnSpcReduction="10000"/>
          </a:bodyPr>
          <a:lstStyle/>
          <a:p>
            <a:pPr indent="-182880">
              <a:lnSpc>
                <a:spcPct val="90000"/>
              </a:lnSpc>
              <a:buFont typeface="Wingdings" pitchFamily="2" charset="2"/>
              <a:buChar char="§"/>
            </a:pPr>
            <a:endParaRPr lang="en-US" sz="1800" dirty="0">
              <a:solidFill>
                <a:schemeClr val="tx1"/>
              </a:solidFill>
            </a:endParaRPr>
          </a:p>
          <a:p>
            <a:pPr indent="-182880">
              <a:lnSpc>
                <a:spcPct val="90000"/>
              </a:lnSpc>
              <a:buFont typeface="Wingdings" pitchFamily="2" charset="2"/>
              <a:buChar char="§"/>
            </a:pPr>
            <a:r>
              <a:rPr lang="fr-FR" sz="2600" dirty="0">
                <a:solidFill>
                  <a:schemeClr val="bg1"/>
                </a:solidFill>
              </a:rPr>
              <a:t>Le choix des essences de bois est faite en fonction du stock de chacun: châtaigné chez Jean-Christophe, même chose + iroko pour Alain.</a:t>
            </a:r>
          </a:p>
          <a:p>
            <a:pPr indent="-182880">
              <a:lnSpc>
                <a:spcPct val="90000"/>
              </a:lnSpc>
              <a:buFont typeface="Wingdings" pitchFamily="2" charset="2"/>
              <a:buChar char="§"/>
            </a:pPr>
            <a:r>
              <a:rPr lang="fr-FR" sz="2600" dirty="0">
                <a:solidFill>
                  <a:schemeClr val="bg1"/>
                </a:solidFill>
              </a:rPr>
              <a:t>Les assemblages sont réalisés par tenon / mortaise,</a:t>
            </a:r>
          </a:p>
          <a:p>
            <a:pPr indent="-182880">
              <a:lnSpc>
                <a:spcPct val="90000"/>
              </a:lnSpc>
              <a:buFont typeface="Wingdings" pitchFamily="2" charset="2"/>
              <a:buChar char="§"/>
            </a:pPr>
            <a:r>
              <a:rPr lang="fr-FR" sz="2600" dirty="0">
                <a:solidFill>
                  <a:schemeClr val="bg1"/>
                </a:solidFill>
              </a:rPr>
              <a:t>Les panneaux sont emboités par languettes et rainures, mais ne sont pas collés,</a:t>
            </a:r>
          </a:p>
          <a:p>
            <a:pPr indent="-182880">
              <a:lnSpc>
                <a:spcPct val="90000"/>
              </a:lnSpc>
              <a:buFont typeface="Wingdings" pitchFamily="2" charset="2"/>
              <a:buChar char="§"/>
            </a:pPr>
            <a:r>
              <a:rPr lang="fr-FR" sz="2600" dirty="0">
                <a:solidFill>
                  <a:schemeClr val="bg1"/>
                </a:solidFill>
              </a:rPr>
              <a:t>Pour faciliter la fabrication des languettes, utilisation d’un “dix doigts” de chez </a:t>
            </a:r>
            <a:r>
              <a:rPr lang="fr-FR" sz="2600" dirty="0" err="1">
                <a:solidFill>
                  <a:schemeClr val="bg1"/>
                </a:solidFill>
              </a:rPr>
              <a:t>Aigner</a:t>
            </a:r>
            <a:r>
              <a:rPr lang="fr-FR" sz="2600" dirty="0">
                <a:solidFill>
                  <a:schemeClr val="bg1"/>
                </a:solidFill>
              </a:rPr>
              <a:t>(voir photo ci-dessus), outil/guide qui permet essentiellement de travailler efficacement sur machine en bois de bout.</a:t>
            </a:r>
            <a:endParaRPr lang="en-US" sz="2600" dirty="0">
              <a:solidFill>
                <a:schemeClr val="bg1"/>
              </a:solidFill>
            </a:endParaRPr>
          </a:p>
          <a:p>
            <a:pPr lvl="1" indent="-182880">
              <a:buFont typeface="Wingdings" panose="05000000000000000000" pitchFamily="2" charset="2"/>
              <a:buChar char="§"/>
            </a:pPr>
            <a:endParaRPr lang="en-US" sz="1800" dirty="0"/>
          </a:p>
          <a:p>
            <a:pPr lvl="1" indent="-182880">
              <a:buFont typeface="Wingdings" panose="05000000000000000000" pitchFamily="2" charset="2"/>
              <a:buChar char="§"/>
            </a:pPr>
            <a:endParaRPr lang="en-US" sz="1800" dirty="0"/>
          </a:p>
          <a:p>
            <a:pPr indent="-182880">
              <a:lnSpc>
                <a:spcPct val="90000"/>
              </a:lnSpc>
              <a:buFont typeface="Wingdings" pitchFamily="2" charset="2"/>
              <a:buChar char="§"/>
            </a:pPr>
            <a:endParaRPr lang="en-US" sz="1800" dirty="0">
              <a:solidFill>
                <a:schemeClr val="tx1"/>
              </a:solidFill>
            </a:endParaRPr>
          </a:p>
          <a:p>
            <a:pPr indent="-182880">
              <a:lnSpc>
                <a:spcPct val="90000"/>
              </a:lnSpc>
              <a:buFont typeface="Wingdings" pitchFamily="2" charset="2"/>
              <a:buChar char="§"/>
            </a:pPr>
            <a:endParaRPr lang="en-US" sz="1800" dirty="0">
              <a:solidFill>
                <a:schemeClr val="tx1"/>
              </a:solidFill>
            </a:endParaRPr>
          </a:p>
        </p:txBody>
      </p:sp>
      <p:grpSp>
        <p:nvGrpSpPr>
          <p:cNvPr id="32" name="Group 31">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Image 6" descr="Une image contenant intérieur, table&#10;&#10;Description générée automatiquement">
            <a:extLst>
              <a:ext uri="{FF2B5EF4-FFF2-40B4-BE49-F238E27FC236}">
                <a16:creationId xmlns:a16="http://schemas.microsoft.com/office/drawing/2014/main" id="{4AFF6379-A769-4EA9-9056-4E5C2FDD47C3}"/>
              </a:ext>
            </a:extLst>
          </p:cNvPr>
          <p:cNvPicPr>
            <a:picLocks noChangeAspect="1"/>
          </p:cNvPicPr>
          <p:nvPr/>
        </p:nvPicPr>
        <p:blipFill>
          <a:blip r:embed="rId7"/>
          <a:stretch>
            <a:fillRect/>
          </a:stretch>
        </p:blipFill>
        <p:spPr>
          <a:xfrm>
            <a:off x="42006" y="93252"/>
            <a:ext cx="4436488" cy="3327366"/>
          </a:xfrm>
          <a:prstGeom prst="rect">
            <a:avLst/>
          </a:prstGeom>
        </p:spPr>
      </p:pic>
    </p:spTree>
    <p:extLst>
      <p:ext uri="{BB962C8B-B14F-4D97-AF65-F5344CB8AC3E}">
        <p14:creationId xmlns:p14="http://schemas.microsoft.com/office/powerpoint/2010/main" val="269517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alpha val="71000"/>
          </a:srgbClr>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22B115F-89D4-47C2-84D4-1E315037C9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0890B36C-8F31-4F4A-A665-095928EFD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2D61FFA7-532F-46DD-9402-6B9E338BA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1" name="Rectangle 20">
            <a:extLst>
              <a:ext uri="{FF2B5EF4-FFF2-40B4-BE49-F238E27FC236}">
                <a16:creationId xmlns:a16="http://schemas.microsoft.com/office/drawing/2014/main" id="{472095BC-C06B-45BD-A206-0F75C6A4A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re 1">
            <a:extLst>
              <a:ext uri="{FF2B5EF4-FFF2-40B4-BE49-F238E27FC236}">
                <a16:creationId xmlns:a16="http://schemas.microsoft.com/office/drawing/2014/main" id="{DEF94832-D41D-42F2-8ED8-19756EE91489}"/>
              </a:ext>
            </a:extLst>
          </p:cNvPr>
          <p:cNvSpPr>
            <a:spLocks noGrp="1"/>
          </p:cNvSpPr>
          <p:nvPr>
            <p:ph type="title"/>
          </p:nvPr>
        </p:nvSpPr>
        <p:spPr>
          <a:xfrm>
            <a:off x="9472042" y="919917"/>
            <a:ext cx="2719938" cy="920157"/>
          </a:xfrm>
        </p:spPr>
        <p:txBody>
          <a:bodyPr vert="horz" lIns="91440" tIns="45720" rIns="91440" bIns="45720" rtlCol="0" anchor="ctr">
            <a:normAutofit fontScale="90000"/>
          </a:bodyPr>
          <a:lstStyle/>
          <a:p>
            <a:r>
              <a:rPr lang="en-US" sz="4000" dirty="0">
                <a:solidFill>
                  <a:schemeClr val="bg1"/>
                </a:solidFill>
              </a:rPr>
              <a:t>Les </a:t>
            </a:r>
            <a:r>
              <a:rPr lang="en-US" sz="4000" dirty="0" err="1">
                <a:solidFill>
                  <a:schemeClr val="bg1"/>
                </a:solidFill>
              </a:rPr>
              <a:t>étapes</a:t>
            </a:r>
            <a:r>
              <a:rPr lang="en-US" sz="4000" dirty="0">
                <a:solidFill>
                  <a:schemeClr val="bg1"/>
                </a:solidFill>
              </a:rPr>
              <a:t> … (1/2)</a:t>
            </a:r>
          </a:p>
        </p:txBody>
      </p:sp>
      <p:sp>
        <p:nvSpPr>
          <p:cNvPr id="23" name="Freeform: Shape 22">
            <a:extLst>
              <a:ext uri="{FF2B5EF4-FFF2-40B4-BE49-F238E27FC236}">
                <a16:creationId xmlns:a16="http://schemas.microsoft.com/office/drawing/2014/main" id="{4D40AAF3-394B-453B-8AF1-B796F8F9F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0"/>
            <a:ext cx="4480560" cy="2516783"/>
          </a:xfrm>
          <a:custGeom>
            <a:avLst/>
            <a:gdLst>
              <a:gd name="connsiteX0" fmla="*/ 273471 w 4480560"/>
              <a:gd name="connsiteY0" fmla="*/ 0 h 2516783"/>
              <a:gd name="connsiteX1" fmla="*/ 4207090 w 4480560"/>
              <a:gd name="connsiteY1" fmla="*/ 0 h 2516783"/>
              <a:gd name="connsiteX2" fmla="*/ 4218264 w 4480560"/>
              <a:gd name="connsiteY2" fmla="*/ 73216 h 2516783"/>
              <a:gd name="connsiteX3" fmla="*/ 4228529 w 4480560"/>
              <a:gd name="connsiteY3" fmla="*/ 276503 h 2516783"/>
              <a:gd name="connsiteX4" fmla="*/ 2240280 w 4480560"/>
              <a:gd name="connsiteY4" fmla="*/ 2264752 h 2516783"/>
              <a:gd name="connsiteX5" fmla="*/ 252032 w 4480560"/>
              <a:gd name="connsiteY5" fmla="*/ 276503 h 2516783"/>
              <a:gd name="connsiteX6" fmla="*/ 262297 w 4480560"/>
              <a:gd name="connsiteY6" fmla="*/ 73216 h 2516783"/>
              <a:gd name="connsiteX7" fmla="*/ 18808 w 4480560"/>
              <a:gd name="connsiteY7" fmla="*/ 0 h 2516783"/>
              <a:gd name="connsiteX8" fmla="*/ 216879 w 4480560"/>
              <a:gd name="connsiteY8" fmla="*/ 0 h 2516783"/>
              <a:gd name="connsiteX9" fmla="*/ 206579 w 4480560"/>
              <a:gd name="connsiteY9" fmla="*/ 67490 h 2516783"/>
              <a:gd name="connsiteX10" fmla="*/ 196025 w 4480560"/>
              <a:gd name="connsiteY10" fmla="*/ 276503 h 2516783"/>
              <a:gd name="connsiteX11" fmla="*/ 2240280 w 4480560"/>
              <a:gd name="connsiteY11" fmla="*/ 2320759 h 2516783"/>
              <a:gd name="connsiteX12" fmla="*/ 4284535 w 4480560"/>
              <a:gd name="connsiteY12" fmla="*/ 276503 h 2516783"/>
              <a:gd name="connsiteX13" fmla="*/ 4273981 w 4480560"/>
              <a:gd name="connsiteY13" fmla="*/ 67490 h 2516783"/>
              <a:gd name="connsiteX14" fmla="*/ 4263681 w 4480560"/>
              <a:gd name="connsiteY14" fmla="*/ 0 h 2516783"/>
              <a:gd name="connsiteX15" fmla="*/ 4461752 w 4480560"/>
              <a:gd name="connsiteY15" fmla="*/ 0 h 2516783"/>
              <a:gd name="connsiteX16" fmla="*/ 4468994 w 4480560"/>
              <a:gd name="connsiteY16" fmla="*/ 47447 h 2516783"/>
              <a:gd name="connsiteX17" fmla="*/ 4480560 w 4480560"/>
              <a:gd name="connsiteY17" fmla="*/ 276503 h 2516783"/>
              <a:gd name="connsiteX18" fmla="*/ 2240280 w 4480560"/>
              <a:gd name="connsiteY18" fmla="*/ 2516783 h 2516783"/>
              <a:gd name="connsiteX19" fmla="*/ 0 w 4480560"/>
              <a:gd name="connsiteY19" fmla="*/ 276503 h 2516783"/>
              <a:gd name="connsiteX20" fmla="*/ 11567 w 4480560"/>
              <a:gd name="connsiteY20" fmla="*/ 47447 h 25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4" name="Espace réservé du texte 3">
            <a:extLst>
              <a:ext uri="{FF2B5EF4-FFF2-40B4-BE49-F238E27FC236}">
                <a16:creationId xmlns:a16="http://schemas.microsoft.com/office/drawing/2014/main" id="{12561881-ED3B-4605-BB46-5BAE6D1A3B51}"/>
              </a:ext>
            </a:extLst>
          </p:cNvPr>
          <p:cNvSpPr>
            <a:spLocks noGrp="1"/>
          </p:cNvSpPr>
          <p:nvPr>
            <p:ph type="body" sz="half" idx="2"/>
          </p:nvPr>
        </p:nvSpPr>
        <p:spPr>
          <a:xfrm>
            <a:off x="5593410" y="2093768"/>
            <a:ext cx="6598570" cy="4758171"/>
          </a:xfrm>
        </p:spPr>
        <p:txBody>
          <a:bodyPr vert="horz" lIns="91440" tIns="45720" rIns="91440" bIns="45720" rtlCol="0">
            <a:normAutofit fontScale="92500" lnSpcReduction="20000"/>
          </a:bodyPr>
          <a:lstStyle/>
          <a:p>
            <a:pPr>
              <a:lnSpc>
                <a:spcPct val="90000"/>
              </a:lnSpc>
            </a:pPr>
            <a:r>
              <a:rPr lang="fr-FR" sz="2400" b="1" dirty="0">
                <a:solidFill>
                  <a:schemeClr val="bg1"/>
                </a:solidFill>
              </a:rPr>
              <a:t>Fabrication de la structure:</a:t>
            </a:r>
            <a:endParaRPr lang="fr-FR" sz="2400" dirty="0">
              <a:solidFill>
                <a:schemeClr val="bg1"/>
              </a:solidFill>
            </a:endParaRPr>
          </a:p>
          <a:p>
            <a:pPr lvl="1" indent="-182880">
              <a:buFont typeface="Wingdings" pitchFamily="2" charset="2"/>
              <a:buChar char="§"/>
            </a:pPr>
            <a:r>
              <a:rPr lang="fr-FR" sz="2400" dirty="0">
                <a:solidFill>
                  <a:schemeClr val="bg1"/>
                </a:solidFill>
              </a:rPr>
              <a:t>Corroyage des pieds, traverses et montants intermédiaires,</a:t>
            </a:r>
          </a:p>
          <a:p>
            <a:pPr lvl="1" indent="-182880">
              <a:buFont typeface="Wingdings" pitchFamily="2" charset="2"/>
              <a:buChar char="§"/>
            </a:pPr>
            <a:r>
              <a:rPr lang="fr-FR" sz="2400" dirty="0">
                <a:solidFill>
                  <a:schemeClr val="bg1"/>
                </a:solidFill>
              </a:rPr>
              <a:t>Réalisation des mortaises (bédane carré),</a:t>
            </a:r>
          </a:p>
          <a:p>
            <a:pPr lvl="1" indent="-182880">
              <a:buFont typeface="Wingdings" pitchFamily="2" charset="2"/>
              <a:buChar char="§"/>
            </a:pPr>
            <a:r>
              <a:rPr lang="fr-FR" sz="2400" dirty="0">
                <a:solidFill>
                  <a:schemeClr val="bg1"/>
                </a:solidFill>
              </a:rPr>
              <a:t>Creusage des rainures (défonceuse sous table) sur les pieds et traverses,</a:t>
            </a:r>
          </a:p>
          <a:p>
            <a:pPr lvl="1" indent="-182880">
              <a:buFont typeface="Wingdings" pitchFamily="2" charset="2"/>
              <a:buChar char="§"/>
            </a:pPr>
            <a:r>
              <a:rPr lang="fr-FR" sz="2400" dirty="0">
                <a:solidFill>
                  <a:schemeClr val="bg1"/>
                </a:solidFill>
              </a:rPr>
              <a:t>Réalisation des tenons (scie circulaire avec lame à tenonner), en s’aidant d’un gabarit fournit par Jean-Pierre,</a:t>
            </a:r>
          </a:p>
          <a:p>
            <a:pPr lvl="1" indent="-182880">
              <a:buFont typeface="Wingdings" pitchFamily="2" charset="2"/>
              <a:buChar char="§"/>
            </a:pPr>
            <a:r>
              <a:rPr lang="fr-FR" sz="2400" dirty="0">
                <a:solidFill>
                  <a:schemeClr val="bg1"/>
                </a:solidFill>
              </a:rPr>
              <a:t>Assemblage « à blanc » avec contrôle d’équerrage (mesure des diagonales).</a:t>
            </a:r>
          </a:p>
          <a:p>
            <a:pPr marL="0" lvl="1">
              <a:lnSpc>
                <a:spcPct val="100000"/>
              </a:lnSpc>
              <a:spcBef>
                <a:spcPts val="1000"/>
              </a:spcBef>
            </a:pPr>
            <a:r>
              <a:rPr lang="fr-FR" sz="2400" b="1" dirty="0">
                <a:solidFill>
                  <a:schemeClr val="bg1"/>
                </a:solidFill>
              </a:rPr>
              <a:t>Fabrication du caillebotis:</a:t>
            </a:r>
          </a:p>
          <a:p>
            <a:pPr lvl="1" indent="-182880">
              <a:buFont typeface="Wingdings" panose="05000000000000000000" pitchFamily="2" charset="2"/>
              <a:buChar char="§"/>
            </a:pPr>
            <a:r>
              <a:rPr lang="fr-FR" sz="2400" dirty="0">
                <a:solidFill>
                  <a:schemeClr val="bg1"/>
                </a:solidFill>
              </a:rPr>
              <a:t>Corroyage des planches,</a:t>
            </a:r>
          </a:p>
          <a:p>
            <a:pPr lvl="1" indent="-182880">
              <a:buFont typeface="Wingdings" panose="05000000000000000000" pitchFamily="2" charset="2"/>
              <a:buChar char="§"/>
            </a:pPr>
            <a:r>
              <a:rPr lang="fr-FR" sz="2400" dirty="0">
                <a:solidFill>
                  <a:schemeClr val="bg1"/>
                </a:solidFill>
              </a:rPr>
              <a:t>Calcul de l’espacement et fixation sur le renfort du caillebotis (vis).</a:t>
            </a:r>
          </a:p>
          <a:p>
            <a:pPr indent="-182880">
              <a:lnSpc>
                <a:spcPct val="90000"/>
              </a:lnSpc>
              <a:buFont typeface="Wingdings" pitchFamily="2" charset="2"/>
              <a:buChar char="§"/>
            </a:pPr>
            <a:endParaRPr lang="en-US" dirty="0">
              <a:solidFill>
                <a:schemeClr val="tx1"/>
              </a:solidFill>
            </a:endParaRPr>
          </a:p>
        </p:txBody>
      </p:sp>
      <p:sp>
        <p:nvSpPr>
          <p:cNvPr id="25" name="Freeform: Shape 24">
            <a:extLst>
              <a:ext uri="{FF2B5EF4-FFF2-40B4-BE49-F238E27FC236}">
                <a16:creationId xmlns:a16="http://schemas.microsoft.com/office/drawing/2014/main" id="{A4D0672D-43C7-420C-A186-48122D7C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667"/>
            <a:ext cx="568120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12" name="Espace réservé pour une image  11" descr="Une image contenant intérieur, rayon, table, plancher&#10;&#10;Description générée automatiquement">
            <a:extLst>
              <a:ext uri="{FF2B5EF4-FFF2-40B4-BE49-F238E27FC236}">
                <a16:creationId xmlns:a16="http://schemas.microsoft.com/office/drawing/2014/main" id="{C5F29D57-CE7A-471D-8926-9E2854137D20}"/>
              </a:ext>
            </a:extLst>
          </p:cNvPr>
          <p:cNvPicPr>
            <a:picLocks noGrp="1" noChangeAspect="1"/>
          </p:cNvPicPr>
          <p:nvPr>
            <p:ph type="pic" idx="1"/>
          </p:nvPr>
        </p:nvPicPr>
        <p:blipFill rotWithShape="1">
          <a:blip r:embed="rId6"/>
          <a:srcRect r="-1" b="16561"/>
          <a:stretch/>
        </p:blipFill>
        <p:spPr>
          <a:xfrm>
            <a:off x="20" y="537668"/>
            <a:ext cx="568118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p:spPr>
      </p:pic>
      <p:grpSp>
        <p:nvGrpSpPr>
          <p:cNvPr id="27" name="Group 26">
            <a:extLst>
              <a:ext uri="{FF2B5EF4-FFF2-40B4-BE49-F238E27FC236}">
                <a16:creationId xmlns:a16="http://schemas.microsoft.com/office/drawing/2014/main" id="{D96E3E53-A85C-4F1C-8D49-274B285842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9B18F255-8818-4B29-BE51-E6C53C9AA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9" name="Oval 28">
              <a:extLst>
                <a:ext uri="{FF2B5EF4-FFF2-40B4-BE49-F238E27FC236}">
                  <a16:creationId xmlns:a16="http://schemas.microsoft.com/office/drawing/2014/main" id="{9B9FAC86-F2AD-430F-A01E-366FAC8A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8" name="Image 7" descr="Une image contenant bâtiment&#10;&#10;Description générée automatiquement">
            <a:extLst>
              <a:ext uri="{FF2B5EF4-FFF2-40B4-BE49-F238E27FC236}">
                <a16:creationId xmlns:a16="http://schemas.microsoft.com/office/drawing/2014/main" id="{0E6CA022-9440-48A3-9971-A7A555D95951}"/>
              </a:ext>
            </a:extLst>
          </p:cNvPr>
          <p:cNvPicPr>
            <a:picLocks noChangeAspect="1"/>
          </p:cNvPicPr>
          <p:nvPr/>
        </p:nvPicPr>
        <p:blipFill>
          <a:blip r:embed="rId7"/>
          <a:stretch>
            <a:fillRect/>
          </a:stretch>
        </p:blipFill>
        <p:spPr>
          <a:xfrm>
            <a:off x="6649428" y="1"/>
            <a:ext cx="1649229" cy="2055920"/>
          </a:xfrm>
          <a:prstGeom prst="rect">
            <a:avLst/>
          </a:prstGeom>
        </p:spPr>
      </p:pic>
    </p:spTree>
    <p:extLst>
      <p:ext uri="{BB962C8B-B14F-4D97-AF65-F5344CB8AC3E}">
        <p14:creationId xmlns:p14="http://schemas.microsoft.com/office/powerpoint/2010/main" val="339640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1" name="Oval 20">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3" name="Rectangle 22">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4798414-63E7-4009-9277-88FC71B990E1}"/>
              </a:ext>
            </a:extLst>
          </p:cNvPr>
          <p:cNvSpPr>
            <a:spLocks noGrp="1"/>
          </p:cNvSpPr>
          <p:nvPr>
            <p:ph type="title"/>
          </p:nvPr>
        </p:nvSpPr>
        <p:spPr>
          <a:xfrm>
            <a:off x="4650069" y="0"/>
            <a:ext cx="7538587" cy="1789043"/>
          </a:xfrm>
          <a:blipFill>
            <a:blip r:embed="rId6"/>
            <a:tile tx="0" ty="0" sx="100000" sy="100000" flip="none" algn="tl"/>
          </a:blipFill>
          <a:ln>
            <a:noFill/>
          </a:ln>
        </p:spPr>
        <p:txBody>
          <a:bodyPr vert="horz" lIns="91440" tIns="45720" rIns="91440" bIns="45720" rtlCol="0" anchor="ctr">
            <a:normAutofit/>
          </a:bodyPr>
          <a:lstStyle/>
          <a:p>
            <a:r>
              <a:rPr lang="en-US" sz="4800" dirty="0">
                <a:solidFill>
                  <a:schemeClr val="bg1"/>
                </a:solidFill>
              </a:rPr>
              <a:t>… Les </a:t>
            </a:r>
            <a:r>
              <a:rPr lang="en-US" sz="4800" dirty="0" err="1">
                <a:solidFill>
                  <a:schemeClr val="bg1"/>
                </a:solidFill>
              </a:rPr>
              <a:t>étapes</a:t>
            </a:r>
            <a:r>
              <a:rPr lang="en-US" sz="4800" dirty="0">
                <a:solidFill>
                  <a:schemeClr val="bg1"/>
                </a:solidFill>
              </a:rPr>
              <a:t> (2/2)</a:t>
            </a:r>
          </a:p>
        </p:txBody>
      </p:sp>
      <p:pic>
        <p:nvPicPr>
          <p:cNvPr id="14" name="Espace réservé pour une image  13" descr="Une image contenant intérieur, table, plancher, mur&#10;&#10;Description générée automatiquement">
            <a:extLst>
              <a:ext uri="{FF2B5EF4-FFF2-40B4-BE49-F238E27FC236}">
                <a16:creationId xmlns:a16="http://schemas.microsoft.com/office/drawing/2014/main" id="{4DA75097-DF7A-448E-84D3-465305F8ACC6}"/>
              </a:ext>
            </a:extLst>
          </p:cNvPr>
          <p:cNvPicPr>
            <a:picLocks noGrp="1" noChangeAspect="1"/>
          </p:cNvPicPr>
          <p:nvPr>
            <p:ph type="pic" idx="1"/>
          </p:nvPr>
        </p:nvPicPr>
        <p:blipFill rotWithShape="1">
          <a:blip r:embed="rId7"/>
          <a:srcRect l="6403" r="3256"/>
          <a:stretch/>
        </p:blipFill>
        <p:spPr>
          <a:xfrm>
            <a:off x="3344" y="10"/>
            <a:ext cx="4646726" cy="6857990"/>
          </a:xfrm>
          <a:prstGeom prst="rect">
            <a:avLst/>
          </a:prstGeom>
          <a:gradFill>
            <a:gsLst>
              <a:gs pos="50394">
                <a:srgbClr val="F7C1AF"/>
              </a:gs>
              <a:gs pos="25651">
                <a:srgbClr val="FADBD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Espace réservé du texte 3">
            <a:extLst>
              <a:ext uri="{FF2B5EF4-FFF2-40B4-BE49-F238E27FC236}">
                <a16:creationId xmlns:a16="http://schemas.microsoft.com/office/drawing/2014/main" id="{DD211319-A84E-4D0C-8457-9001A941F690}"/>
              </a:ext>
            </a:extLst>
          </p:cNvPr>
          <p:cNvSpPr>
            <a:spLocks noGrp="1"/>
          </p:cNvSpPr>
          <p:nvPr>
            <p:ph type="body" sz="half" idx="2"/>
          </p:nvPr>
        </p:nvSpPr>
        <p:spPr>
          <a:xfrm>
            <a:off x="4650070" y="1789043"/>
            <a:ext cx="7541931" cy="5068957"/>
          </a:xfrm>
          <a:blipFill>
            <a:blip r:embed="rId6"/>
            <a:tile tx="0" ty="0" sx="100000" sy="100000" flip="none" algn="tl"/>
          </a:blipFill>
        </p:spPr>
        <p:txBody>
          <a:bodyPr vert="horz" lIns="91440" tIns="45720" rIns="91440" bIns="45720" rtlCol="0">
            <a:normAutofit/>
          </a:bodyPr>
          <a:lstStyle/>
          <a:p>
            <a:pPr>
              <a:lnSpc>
                <a:spcPct val="90000"/>
              </a:lnSpc>
            </a:pPr>
            <a:r>
              <a:rPr lang="fr-FR" sz="2400" b="1" dirty="0">
                <a:solidFill>
                  <a:schemeClr val="bg1"/>
                </a:solidFill>
              </a:rPr>
              <a:t>Fabrication des panneaux:</a:t>
            </a:r>
            <a:endParaRPr lang="en-US" sz="2400" dirty="0">
              <a:solidFill>
                <a:schemeClr val="bg1"/>
              </a:solidFill>
            </a:endParaRPr>
          </a:p>
          <a:p>
            <a:pPr lvl="1" indent="-182880">
              <a:buFont typeface="Wingdings" panose="05000000000000000000" pitchFamily="2" charset="2"/>
              <a:buChar char="§"/>
            </a:pPr>
            <a:r>
              <a:rPr lang="fr-FR" sz="2400" dirty="0">
                <a:solidFill>
                  <a:schemeClr val="bg1"/>
                </a:solidFill>
              </a:rPr>
              <a:t>Vérification des cotes entre pieds et entre traverses hautes et basses pour dimensionner précisément les panneaux, </a:t>
            </a:r>
          </a:p>
          <a:p>
            <a:pPr lvl="1" indent="-182880">
              <a:buFont typeface="Wingdings" panose="05000000000000000000" pitchFamily="2" charset="2"/>
              <a:buChar char="§"/>
            </a:pPr>
            <a:r>
              <a:rPr lang="fr-FR" sz="2400" dirty="0">
                <a:solidFill>
                  <a:schemeClr val="bg1"/>
                </a:solidFill>
              </a:rPr>
              <a:t>Après découpe et  corroyage, choix de l’emplacement de chaque panneaux (établissement),</a:t>
            </a:r>
          </a:p>
          <a:p>
            <a:pPr lvl="1" indent="-182880">
              <a:buFont typeface="Wingdings" panose="05000000000000000000" pitchFamily="2" charset="2"/>
              <a:buChar char="§"/>
            </a:pPr>
            <a:r>
              <a:rPr lang="fr-FR" sz="2400" dirty="0">
                <a:solidFill>
                  <a:schemeClr val="bg1"/>
                </a:solidFill>
              </a:rPr>
              <a:t>creusage de la rainure sur le grand côté bas de chaque panneau (toupie),</a:t>
            </a:r>
          </a:p>
          <a:p>
            <a:pPr lvl="1" indent="-182880">
              <a:buFont typeface="Wingdings" panose="05000000000000000000" pitchFamily="2" charset="2"/>
              <a:buChar char="§"/>
            </a:pPr>
            <a:r>
              <a:rPr lang="fr-FR" sz="2400" dirty="0">
                <a:solidFill>
                  <a:schemeClr val="bg1"/>
                </a:solidFill>
              </a:rPr>
              <a:t>réalisation des languettes sur les 3 autres côtés (toupie + « dix doigts »),</a:t>
            </a:r>
          </a:p>
          <a:p>
            <a:pPr lvl="1" indent="-182880">
              <a:buFont typeface="Wingdings" panose="05000000000000000000" pitchFamily="2" charset="2"/>
              <a:buChar char="§"/>
            </a:pPr>
            <a:r>
              <a:rPr lang="fr-FR" sz="2400" dirty="0">
                <a:solidFill>
                  <a:schemeClr val="bg1"/>
                </a:solidFill>
              </a:rPr>
              <a:t>Assemblage à blanc pour contrôle de dimensionnement et d’affleurement.</a:t>
            </a:r>
          </a:p>
          <a:p>
            <a:pPr indent="-182880">
              <a:lnSpc>
                <a:spcPct val="90000"/>
              </a:lnSpc>
              <a:buFont typeface="Wingdings" pitchFamily="2" charset="2"/>
              <a:buChar char="§"/>
            </a:pPr>
            <a:endParaRPr lang="en-US" sz="1800" dirty="0">
              <a:solidFill>
                <a:schemeClr val="tx1"/>
              </a:solidFill>
            </a:endParaRPr>
          </a:p>
        </p:txBody>
      </p:sp>
      <p:grpSp>
        <p:nvGrpSpPr>
          <p:cNvPr id="25" name="Group 24">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8913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240B56E4-373D-4EC3-816C-0EAC1C868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6" name="Oval 115">
              <a:extLst>
                <a:ext uri="{FF2B5EF4-FFF2-40B4-BE49-F238E27FC236}">
                  <a16:creationId xmlns:a16="http://schemas.microsoft.com/office/drawing/2014/main" id="{1E90CEEA-DB88-4D63-9114-2E1FFD157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7" name="Oval 116">
              <a:extLst>
                <a:ext uri="{FF2B5EF4-FFF2-40B4-BE49-F238E27FC236}">
                  <a16:creationId xmlns:a16="http://schemas.microsoft.com/office/drawing/2014/main" id="{D2A175AA-4B16-4687-A52A-897C3A13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9" name="Rectangle 118">
            <a:extLst>
              <a:ext uri="{FF2B5EF4-FFF2-40B4-BE49-F238E27FC236}">
                <a16:creationId xmlns:a16="http://schemas.microsoft.com/office/drawing/2014/main" id="{BCE5EFF9-B12A-4A10-94DD-F33EDBCD2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69317" cy="3355942"/>
          </a:xfrm>
          <a:prstGeom prst="rect">
            <a:avLst/>
          </a:prstGeom>
          <a:blipFill dpi="0" rotWithShape="1">
            <a:blip r:embed="rId5">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8" name="Espace réservé du contenu 7" descr="Une image contenant intérieur, plancher, mur, armoire&#10;&#10;Description générée automatiquement">
            <a:extLst>
              <a:ext uri="{FF2B5EF4-FFF2-40B4-BE49-F238E27FC236}">
                <a16:creationId xmlns:a16="http://schemas.microsoft.com/office/drawing/2014/main" id="{39DCC04C-DA3E-4603-AF94-20EB8CB0F7B6}"/>
              </a:ext>
            </a:extLst>
          </p:cNvPr>
          <p:cNvPicPr>
            <a:picLocks noGrp="1" noChangeAspect="1"/>
          </p:cNvPicPr>
          <p:nvPr>
            <p:ph idx="1"/>
          </p:nvPr>
        </p:nvPicPr>
        <p:blipFill rotWithShape="1">
          <a:blip r:embed="rId6"/>
          <a:srcRect t="12396" r="1" b="12165"/>
          <a:stretch/>
        </p:blipFill>
        <p:spPr>
          <a:xfrm>
            <a:off x="20" y="3504904"/>
            <a:ext cx="5926333" cy="3353096"/>
          </a:xfrm>
          <a:prstGeom prst="rect">
            <a:avLst/>
          </a:prstGeom>
        </p:spPr>
      </p:pic>
      <p:sp>
        <p:nvSpPr>
          <p:cNvPr id="121" name="Rectangle 120">
            <a:extLst>
              <a:ext uri="{FF2B5EF4-FFF2-40B4-BE49-F238E27FC236}">
                <a16:creationId xmlns:a16="http://schemas.microsoft.com/office/drawing/2014/main" id="{426EEE46-1E2E-459B-85C5-B12A77BED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7">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F327DB-693E-4CFF-B393-53EEFACF8342}"/>
              </a:ext>
            </a:extLst>
          </p:cNvPr>
          <p:cNvSpPr>
            <a:spLocks noGrp="1"/>
          </p:cNvSpPr>
          <p:nvPr>
            <p:ph type="title"/>
          </p:nvPr>
        </p:nvSpPr>
        <p:spPr>
          <a:xfrm>
            <a:off x="6096000" y="0"/>
            <a:ext cx="6096000" cy="2123168"/>
          </a:xfrm>
          <a:blipFill>
            <a:blip r:embed="rId2"/>
            <a:tile tx="0" ty="0" sx="100000" sy="100000" flip="none" algn="tl"/>
          </a:blipFill>
          <a:ln>
            <a:noFill/>
          </a:ln>
        </p:spPr>
        <p:txBody>
          <a:bodyPr vert="horz" lIns="91440" tIns="45720" rIns="91440" bIns="45720" rtlCol="0" anchor="ctr">
            <a:normAutofit/>
          </a:bodyPr>
          <a:lstStyle/>
          <a:p>
            <a:r>
              <a:rPr lang="en-US" sz="4000" dirty="0">
                <a:solidFill>
                  <a:schemeClr val="bg1"/>
                </a:solidFill>
              </a:rPr>
              <a:t>Les </a:t>
            </a:r>
            <a:r>
              <a:rPr lang="en-US" sz="4000" dirty="0" err="1">
                <a:solidFill>
                  <a:schemeClr val="bg1"/>
                </a:solidFill>
              </a:rPr>
              <a:t>Finitions</a:t>
            </a:r>
            <a:br>
              <a:rPr lang="en-US" sz="4000" dirty="0"/>
            </a:br>
            <a:r>
              <a:rPr lang="en-US" sz="4000" dirty="0"/>
              <a:t> </a:t>
            </a:r>
          </a:p>
        </p:txBody>
      </p:sp>
      <p:sp>
        <p:nvSpPr>
          <p:cNvPr id="4" name="Espace réservé du texte 3">
            <a:extLst>
              <a:ext uri="{FF2B5EF4-FFF2-40B4-BE49-F238E27FC236}">
                <a16:creationId xmlns:a16="http://schemas.microsoft.com/office/drawing/2014/main" id="{3703A85B-C470-4E5E-83FC-B6F3A314A5DE}"/>
              </a:ext>
            </a:extLst>
          </p:cNvPr>
          <p:cNvSpPr>
            <a:spLocks noGrp="1"/>
          </p:cNvSpPr>
          <p:nvPr>
            <p:ph type="body" sz="half" idx="2"/>
          </p:nvPr>
        </p:nvSpPr>
        <p:spPr>
          <a:xfrm>
            <a:off x="6087221" y="2123168"/>
            <a:ext cx="6104760" cy="4734831"/>
          </a:xfrm>
          <a:blipFill>
            <a:blip r:embed="rId2"/>
            <a:tile tx="0" ty="0" sx="100000" sy="100000" flip="none" algn="tl"/>
          </a:blipFill>
        </p:spPr>
        <p:txBody>
          <a:bodyPr vert="horz" lIns="91440" tIns="45720" rIns="91440" bIns="45720" rtlCol="0">
            <a:normAutofit/>
          </a:bodyPr>
          <a:lstStyle/>
          <a:p>
            <a:pPr lvl="1" indent="-182880">
              <a:buFont typeface="Wingdings" panose="05000000000000000000" pitchFamily="2" charset="2"/>
              <a:buChar char="§"/>
            </a:pPr>
            <a:r>
              <a:rPr lang="fr-FR" sz="2400" dirty="0">
                <a:solidFill>
                  <a:schemeClr val="bg1"/>
                </a:solidFill>
              </a:rPr>
              <a:t>Assemblage et collage des 2 grands côtés,</a:t>
            </a:r>
          </a:p>
          <a:p>
            <a:pPr lvl="1" indent="-182880">
              <a:buFont typeface="Wingdings" panose="05000000000000000000" pitchFamily="2" charset="2"/>
              <a:buChar char="§"/>
            </a:pPr>
            <a:r>
              <a:rPr lang="fr-FR" sz="2400" dirty="0">
                <a:solidFill>
                  <a:schemeClr val="bg1"/>
                </a:solidFill>
              </a:rPr>
              <a:t>Assemblage complet avec les petits côtés,</a:t>
            </a:r>
          </a:p>
          <a:p>
            <a:pPr lvl="1" indent="-182880">
              <a:buFont typeface="Wingdings" panose="05000000000000000000" pitchFamily="2" charset="2"/>
              <a:buChar char="§"/>
            </a:pPr>
            <a:r>
              <a:rPr lang="fr-FR" sz="2400" dirty="0">
                <a:solidFill>
                  <a:schemeClr val="bg1"/>
                </a:solidFill>
              </a:rPr>
              <a:t>Ponçage (pas au-delà d’un grain de 180),</a:t>
            </a:r>
          </a:p>
          <a:p>
            <a:pPr lvl="1" indent="-182880">
              <a:buFont typeface="Wingdings" panose="05000000000000000000" pitchFamily="2" charset="2"/>
              <a:buChar char="§"/>
            </a:pPr>
            <a:r>
              <a:rPr lang="fr-FR" sz="2400" dirty="0">
                <a:solidFill>
                  <a:schemeClr val="bg1"/>
                </a:solidFill>
              </a:rPr>
              <a:t>Huilage (</a:t>
            </a:r>
            <a:r>
              <a:rPr lang="fr-FR" sz="2400" dirty="0" err="1">
                <a:solidFill>
                  <a:schemeClr val="bg1"/>
                </a:solidFill>
              </a:rPr>
              <a:t>Osmo</a:t>
            </a:r>
            <a:r>
              <a:rPr lang="fr-FR" sz="2400" dirty="0">
                <a:solidFill>
                  <a:schemeClr val="bg1"/>
                </a:solidFill>
              </a:rPr>
              <a:t> ou lin + térébenthine.)</a:t>
            </a:r>
            <a:r>
              <a:rPr lang="en-US" sz="2400" dirty="0"/>
              <a:t>	</a:t>
            </a:r>
          </a:p>
          <a:p>
            <a:pPr indent="-182880">
              <a:lnSpc>
                <a:spcPct val="90000"/>
              </a:lnSpc>
              <a:spcBef>
                <a:spcPts val="1200"/>
              </a:spcBef>
              <a:buFont typeface="Wingdings" pitchFamily="2" charset="2"/>
              <a:buChar char="§"/>
            </a:pPr>
            <a:endParaRPr lang="en-US" sz="1800" dirty="0">
              <a:solidFill>
                <a:schemeClr val="tx1"/>
              </a:solidFill>
            </a:endParaRPr>
          </a:p>
        </p:txBody>
      </p:sp>
      <p:grpSp>
        <p:nvGrpSpPr>
          <p:cNvPr id="123" name="Group 122">
            <a:extLst>
              <a:ext uri="{FF2B5EF4-FFF2-40B4-BE49-F238E27FC236}">
                <a16:creationId xmlns:a16="http://schemas.microsoft.com/office/drawing/2014/main" id="{BB3C3B5B-B6A2-4C52-831F-3D4FBEF925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4" name="Oval 123">
              <a:extLst>
                <a:ext uri="{FF2B5EF4-FFF2-40B4-BE49-F238E27FC236}">
                  <a16:creationId xmlns:a16="http://schemas.microsoft.com/office/drawing/2014/main" id="{64E7942F-7C05-45E8-B6CD-0D22951E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5" name="Oval 124">
              <a:extLst>
                <a:ext uri="{FF2B5EF4-FFF2-40B4-BE49-F238E27FC236}">
                  <a16:creationId xmlns:a16="http://schemas.microsoft.com/office/drawing/2014/main" id="{E91AFEAF-5CBA-4B38-AFF0-10ED1F5F9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Image 4" descr="Une image contenant table, plancher, intérieur, en bois&#10;&#10;Description générée automatiquement">
            <a:extLst>
              <a:ext uri="{FF2B5EF4-FFF2-40B4-BE49-F238E27FC236}">
                <a16:creationId xmlns:a16="http://schemas.microsoft.com/office/drawing/2014/main" id="{3C08F7AF-ADF3-49C1-AE5C-E14AA1AA4903}"/>
              </a:ext>
            </a:extLst>
          </p:cNvPr>
          <p:cNvPicPr>
            <a:picLocks noChangeAspect="1"/>
          </p:cNvPicPr>
          <p:nvPr/>
        </p:nvPicPr>
        <p:blipFill>
          <a:blip r:embed="rId8"/>
          <a:stretch>
            <a:fillRect/>
          </a:stretch>
        </p:blipFill>
        <p:spPr>
          <a:xfrm>
            <a:off x="2812305" y="31530"/>
            <a:ext cx="3118125" cy="3436160"/>
          </a:xfrm>
          <a:prstGeom prst="rect">
            <a:avLst/>
          </a:prstGeom>
        </p:spPr>
      </p:pic>
    </p:spTree>
    <p:extLst>
      <p:ext uri="{BB962C8B-B14F-4D97-AF65-F5344CB8AC3E}">
        <p14:creationId xmlns:p14="http://schemas.microsoft.com/office/powerpoint/2010/main" val="1949425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Grand écran</PresentationFormat>
  <Paragraphs>78</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Calibri</vt:lpstr>
      <vt:lpstr>Rockwell</vt:lpstr>
      <vt:lpstr>Rockwell Condensed</vt:lpstr>
      <vt:lpstr>Rockwell Extra Bold</vt:lpstr>
      <vt:lpstr>Wingdings</vt:lpstr>
      <vt:lpstr>Type de bois</vt:lpstr>
      <vt:lpstr>Bac a herbes aromatiques</vt:lpstr>
      <vt:lpstr>Plan de la présentation</vt:lpstr>
      <vt:lpstr>A l’origine</vt:lpstr>
      <vt:lpstr>Le deal … </vt:lpstr>
      <vt:lpstr>… en détail</vt:lpstr>
      <vt:lpstr>Quelques généralités </vt:lpstr>
      <vt:lpstr>Les étapes … (1/2)</vt:lpstr>
      <vt:lpstr>… Les étapes (2/2)</vt:lpstr>
      <vt:lpstr>Les Finitions  </vt:lpstr>
      <vt:lpstr>Au final </vt:lpstr>
      <vt:lpstr>Et si on veut aller plus loin …</vt:lpstr>
      <vt:lpstr>Bac a herbes aromatiques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 a herbes aromatiques</dc:title>
  <dc:creator>Alain</dc:creator>
  <cp:lastModifiedBy>Alain</cp:lastModifiedBy>
  <cp:revision>2</cp:revision>
  <dcterms:created xsi:type="dcterms:W3CDTF">2019-09-22T15:15:12Z</dcterms:created>
  <dcterms:modified xsi:type="dcterms:W3CDTF">2019-09-22T15:22:51Z</dcterms:modified>
</cp:coreProperties>
</file>